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Lst>
  <p:sldSz cy="5143500" cx="9144000"/>
  <p:notesSz cx="6858000" cy="9144000"/>
  <p:embeddedFontLst>
    <p:embeddedFont>
      <p:font typeface="Roboto"/>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03C75EA-7519-4BF3-AEBA-FF38D6C5B1B2}">
  <a:tblStyle styleId="{203C75EA-7519-4BF3-AEBA-FF38D6C5B1B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font" Target="fonts/Robo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italic.fntdata"/><Relationship Id="rId50" Type="http://schemas.openxmlformats.org/officeDocument/2006/relationships/font" Target="fonts/Roboto-bold.fntdata"/><Relationship Id="rId52" Type="http://schemas.openxmlformats.org/officeDocument/2006/relationships/font" Target="fonts/Roboto-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44a0dc165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44a0dc165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44a0dc165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44a0dc165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45569aa7a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45569aa7a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45569aa7a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45569aa7a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45569aa7a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45569aa7a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45569aa7a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45569aa7a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45569aa7a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45569aa7a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44cf621f3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44cf621f3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44cf621f3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44cf621f3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44cf621f3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44cf621f3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44a0dc165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44a0dc165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44cf621f3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44cf621f3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44cf621f3b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44cf621f3b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44cf621f3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44cf621f3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44cf621f3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44cf621f3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44cf621f3b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44cf621f3b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44cf621f3b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44cf621f3b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44cf621f3b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44cf621f3b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46caa40c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46caa40c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44cf621f3b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44cf621f3b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44cf621f3b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44cf621f3b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44a0dc165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44a0dc16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44cf621f3b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44cf621f3b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44cf621f3b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44cf621f3b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44cf621f3b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44cf621f3b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44cf621f3b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44cf621f3b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44cf621f3b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44cf621f3b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44cf621f3b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44cf621f3b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44cf621f3b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44cf621f3b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44cf621f3b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44cf621f3b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4568cda57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4568cda57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4568cda57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4568cda57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45569aa7a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45569aa7a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4568cda57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4568cda57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4568cda57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4568cda57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4568cda57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4568cda57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45569aa7a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45569aa7a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44a0dc165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44a0dc165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44a0dc165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44a0dc165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45569aa7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45569aa7a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44a0dc165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44a0dc165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hyperlink" Target="https://i.pinimg.com/564x/51/4e/68/514e6894e98172aeacc034aa7a4defd3.jp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21.png"/><Relationship Id="rId5" Type="http://schemas.openxmlformats.org/officeDocument/2006/relationships/image" Target="../media/image23.png"/><Relationship Id="rId6"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25.png"/><Relationship Id="rId5" Type="http://schemas.openxmlformats.org/officeDocument/2006/relationships/image" Target="../media/image33.png"/><Relationship Id="rId6"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1.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7.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8.png"/><Relationship Id="rId4" Type="http://schemas.openxmlformats.org/officeDocument/2006/relationships/image" Target="../media/image28.png"/><Relationship Id="rId5"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5.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42.pn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4.png"/><Relationship Id="rId4" Type="http://schemas.openxmlformats.org/officeDocument/2006/relationships/image" Target="../media/image20.png"/><Relationship Id="rId5" Type="http://schemas.openxmlformats.org/officeDocument/2006/relationships/image" Target="../media/image2.png"/><Relationship Id="rId6" Type="http://schemas.openxmlformats.org/officeDocument/2006/relationships/image" Target="../media/image8.png"/><Relationship Id="rId7"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Projects to Manage</a:t>
            </a:r>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Jake Andersen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Results</a:t>
            </a:r>
            <a:endParaRPr/>
          </a:p>
        </p:txBody>
      </p:sp>
      <p:sp>
        <p:nvSpPr>
          <p:cNvPr id="132" name="Google Shape;132;p22"/>
          <p:cNvSpPr txBox="1"/>
          <p:nvPr>
            <p:ph idx="1" type="body"/>
          </p:nvPr>
        </p:nvSpPr>
        <p:spPr>
          <a:xfrm>
            <a:off x="471900" y="1919075"/>
            <a:ext cx="41394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Games played in a division </a:t>
            </a:r>
            <a:r>
              <a:rPr lang="en"/>
              <a:t>yielded</a:t>
            </a:r>
            <a:r>
              <a:rPr lang="en"/>
              <a:t> </a:t>
            </a:r>
            <a:r>
              <a:rPr lang="en"/>
              <a:t>noticeably</a:t>
            </a:r>
            <a:r>
              <a:rPr lang="en"/>
              <a:t> better results than without.</a:t>
            </a:r>
            <a:endParaRPr/>
          </a:p>
          <a:p>
            <a:pPr indent="0" lvl="0" marL="0" rtl="0" algn="l">
              <a:spcBef>
                <a:spcPts val="1600"/>
              </a:spcBef>
              <a:spcAft>
                <a:spcPts val="0"/>
              </a:spcAft>
              <a:buNone/>
            </a:pPr>
            <a:r>
              <a:rPr lang="en"/>
              <a:t>First Victory +50% bonus did not make a significant difference.</a:t>
            </a:r>
            <a:endParaRPr/>
          </a:p>
          <a:p>
            <a:pPr indent="0" lvl="0" marL="0" rtl="0" algn="l">
              <a:spcBef>
                <a:spcPts val="1600"/>
              </a:spcBef>
              <a:spcAft>
                <a:spcPts val="1600"/>
              </a:spcAft>
              <a:buNone/>
            </a:pPr>
            <a:r>
              <a:rPr lang="en"/>
              <a:t>Life expectancy has a direct result on experience earned. IE when you’re dead, you cannot earn more XP.</a:t>
            </a:r>
            <a:endParaRPr/>
          </a:p>
        </p:txBody>
      </p:sp>
      <p:graphicFrame>
        <p:nvGraphicFramePr>
          <p:cNvPr id="133" name="Google Shape;133;p22"/>
          <p:cNvGraphicFramePr/>
          <p:nvPr/>
        </p:nvGraphicFramePr>
        <p:xfrm>
          <a:off x="5276625" y="2519800"/>
          <a:ext cx="3000000" cy="3000000"/>
        </p:xfrm>
        <a:graphic>
          <a:graphicData uri="http://schemas.openxmlformats.org/drawingml/2006/table">
            <a:tbl>
              <a:tblPr>
                <a:noFill/>
                <a:tableStyleId>{203C75EA-7519-4BF3-AEBA-FF38D6C5B1B2}</a:tableStyleId>
              </a:tblPr>
              <a:tblGrid>
                <a:gridCol w="952500"/>
                <a:gridCol w="952500"/>
                <a:gridCol w="952500"/>
              </a:tblGrid>
              <a:tr h="200025">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Avg XP</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Avg XP/Min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Defeat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2,984.67</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198.84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Defeat/Div</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3,915.50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237.38</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Victory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5,881.31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441.74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Division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5,944.00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449.72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First+Div</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5,166.50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415.78</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First Victory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5,835.67</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439.25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Conclusions</a:t>
            </a:r>
            <a:endParaRPr/>
          </a:p>
        </p:txBody>
      </p:sp>
      <p:sp>
        <p:nvSpPr>
          <p:cNvPr id="139" name="Google Shape;139;p23"/>
          <p:cNvSpPr txBox="1"/>
          <p:nvPr>
            <p:ph idx="1" type="body"/>
          </p:nvPr>
        </p:nvSpPr>
        <p:spPr>
          <a:xfrm>
            <a:off x="471900" y="1686850"/>
            <a:ext cx="8222100" cy="294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Playing one game a day (to maximize bonus XP earned) would be disadvantageous as first matches (including first wins) failed to over perform battles after I had warmed up.</a:t>
            </a:r>
            <a:endParaRPr/>
          </a:p>
          <a:p>
            <a:pPr indent="0" lvl="0" marL="0" rtl="0" algn="l">
              <a:spcBef>
                <a:spcPts val="1600"/>
              </a:spcBef>
              <a:spcAft>
                <a:spcPts val="0"/>
              </a:spcAft>
              <a:buNone/>
            </a:pPr>
            <a:r>
              <a:rPr lang="en"/>
              <a:t>Grinding it out in a few days would be disadvantageous as prolonged playing would enact the law of diminishing returns (Bonuses would wear out, skill would stagnate, increased rate of loss as duration continued).</a:t>
            </a:r>
            <a:endParaRPr/>
          </a:p>
          <a:p>
            <a:pPr indent="0" lvl="0" marL="0" rtl="0" algn="l">
              <a:spcBef>
                <a:spcPts val="1600"/>
              </a:spcBef>
              <a:spcAft>
                <a:spcPts val="1600"/>
              </a:spcAft>
              <a:buNone/>
            </a:pPr>
            <a:r>
              <a:rPr lang="en"/>
              <a:t>Divisions with friends always helped us perform better, thereby increasing our returns. The most efficient use of time was playing with Friends for as long as we could, no more than 10 matches.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 Model in Production</a:t>
            </a:r>
            <a:endParaRPr/>
          </a:p>
        </p:txBody>
      </p:sp>
      <p:sp>
        <p:nvSpPr>
          <p:cNvPr id="145" name="Google Shape;145;p24"/>
          <p:cNvSpPr txBox="1"/>
          <p:nvPr>
            <p:ph idx="4294967295"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Startup and Break-Even point Versus Time and Effort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Objective</a:t>
            </a:r>
            <a:endParaRPr/>
          </a:p>
        </p:txBody>
      </p:sp>
      <p:sp>
        <p:nvSpPr>
          <p:cNvPr id="151" name="Google Shape;151;p2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three different methods to yield a product.</a:t>
            </a:r>
            <a:endParaRPr/>
          </a:p>
          <a:p>
            <a:pPr indent="0" lvl="0" marL="0" rtl="0" algn="l">
              <a:spcBef>
                <a:spcPts val="1600"/>
              </a:spcBef>
              <a:spcAft>
                <a:spcPts val="0"/>
              </a:spcAft>
              <a:buNone/>
            </a:pPr>
            <a:r>
              <a:rPr lang="en"/>
              <a:t>Evaluate initial investment required, time per production, and size of operation.</a:t>
            </a:r>
            <a:endParaRPr/>
          </a:p>
          <a:p>
            <a:pPr indent="0" lvl="0" marL="0" rtl="0" algn="l">
              <a:spcBef>
                <a:spcPts val="1600"/>
              </a:spcBef>
              <a:spcAft>
                <a:spcPts val="0"/>
              </a:spcAft>
              <a:buNone/>
            </a:pPr>
            <a:r>
              <a:rPr lang="en"/>
              <a:t>Compare break-even points and time required.</a:t>
            </a:r>
            <a:endParaRPr/>
          </a:p>
          <a:p>
            <a:pPr indent="0" lvl="0" marL="0" rtl="0" algn="l">
              <a:spcBef>
                <a:spcPts val="1600"/>
              </a:spcBef>
              <a:spcAft>
                <a:spcPts val="1600"/>
              </a:spcAft>
              <a:buNone/>
            </a:pPr>
            <a:r>
              <a:rPr lang="en"/>
              <a:t>Choose method that best fits your needs and business model.</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Production Plans</a:t>
            </a:r>
            <a:endParaRPr/>
          </a:p>
        </p:txBody>
      </p:sp>
      <p:sp>
        <p:nvSpPr>
          <p:cNvPr id="157" name="Google Shape;157;p26"/>
          <p:cNvSpPr txBox="1"/>
          <p:nvPr>
            <p:ph idx="1" type="body"/>
          </p:nvPr>
        </p:nvSpPr>
        <p:spPr>
          <a:xfrm>
            <a:off x="471900" y="1762900"/>
            <a:ext cx="2513700" cy="286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Linear/Waterfall/Batch</a:t>
            </a:r>
            <a:endParaRPr sz="1600"/>
          </a:p>
          <a:p>
            <a:pPr indent="0" lvl="0" marL="0" rtl="0" algn="l">
              <a:spcBef>
                <a:spcPts val="1600"/>
              </a:spcBef>
              <a:spcAft>
                <a:spcPts val="1600"/>
              </a:spcAft>
              <a:buNone/>
            </a:pPr>
            <a:r>
              <a:rPr lang="en"/>
              <a:t>Perform a single step on an entire batch of product, then perform the next step on an entire batch and so on until that batch is finished.</a:t>
            </a:r>
            <a:endParaRPr/>
          </a:p>
        </p:txBody>
      </p:sp>
      <p:sp>
        <p:nvSpPr>
          <p:cNvPr id="158" name="Google Shape;158;p26"/>
          <p:cNvSpPr txBox="1"/>
          <p:nvPr>
            <p:ph idx="2" type="body"/>
          </p:nvPr>
        </p:nvSpPr>
        <p:spPr>
          <a:xfrm>
            <a:off x="6156900" y="1762900"/>
            <a:ext cx="2622900" cy="286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Chain/Multipath/Assembly</a:t>
            </a:r>
            <a:endParaRPr sz="1600"/>
          </a:p>
          <a:p>
            <a:pPr indent="0" lvl="0" marL="0" rtl="0" algn="l">
              <a:spcBef>
                <a:spcPts val="1600"/>
              </a:spcBef>
              <a:spcAft>
                <a:spcPts val="1600"/>
              </a:spcAft>
              <a:buNone/>
            </a:pPr>
            <a:r>
              <a:rPr lang="en"/>
              <a:t>Perform a single step on a single product. Perform the second step on the first product and the first step on the second product. Perform the third step on the first product, second on the second, and first on the third.</a:t>
            </a:r>
            <a:br>
              <a:rPr lang="en"/>
            </a:br>
            <a:r>
              <a:rPr lang="en"/>
              <a:t>Repeat until batch is finished.</a:t>
            </a:r>
            <a:endParaRPr/>
          </a:p>
        </p:txBody>
      </p:sp>
      <p:sp>
        <p:nvSpPr>
          <p:cNvPr id="159" name="Google Shape;159;p26"/>
          <p:cNvSpPr txBox="1"/>
          <p:nvPr>
            <p:ph idx="1" type="body"/>
          </p:nvPr>
        </p:nvSpPr>
        <p:spPr>
          <a:xfrm>
            <a:off x="3314400" y="1762900"/>
            <a:ext cx="2513700" cy="286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Spiral/Cyclical/Iterative</a:t>
            </a:r>
            <a:endParaRPr sz="1600"/>
          </a:p>
          <a:p>
            <a:pPr indent="0" lvl="0" marL="0" rtl="0" algn="l">
              <a:spcBef>
                <a:spcPts val="1600"/>
              </a:spcBef>
              <a:spcAft>
                <a:spcPts val="1600"/>
              </a:spcAft>
              <a:buNone/>
            </a:pPr>
            <a:r>
              <a:rPr lang="en"/>
              <a:t>Perform every step on a single product, then repeat the entire process on another product, then another until the batch is finished.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Production Plans</a:t>
            </a:r>
            <a:endParaRPr/>
          </a:p>
        </p:txBody>
      </p:sp>
      <p:pic>
        <p:nvPicPr>
          <p:cNvPr id="165" name="Google Shape;165;p27"/>
          <p:cNvPicPr preferRelativeResize="0"/>
          <p:nvPr/>
        </p:nvPicPr>
        <p:blipFill>
          <a:blip r:embed="rId3">
            <a:alphaModFix/>
          </a:blip>
          <a:stretch>
            <a:fillRect/>
          </a:stretch>
        </p:blipFill>
        <p:spPr>
          <a:xfrm>
            <a:off x="843750" y="2516075"/>
            <a:ext cx="2190750" cy="1971675"/>
          </a:xfrm>
          <a:prstGeom prst="rect">
            <a:avLst/>
          </a:prstGeom>
          <a:noFill/>
          <a:ln>
            <a:noFill/>
          </a:ln>
        </p:spPr>
      </p:pic>
      <p:pic>
        <p:nvPicPr>
          <p:cNvPr id="166" name="Google Shape;166;p27"/>
          <p:cNvPicPr preferRelativeResize="0"/>
          <p:nvPr/>
        </p:nvPicPr>
        <p:blipFill rotWithShape="1">
          <a:blip r:embed="rId4">
            <a:alphaModFix/>
          </a:blip>
          <a:srcRect b="4713" l="0" r="0" t="1941"/>
          <a:stretch/>
        </p:blipFill>
        <p:spPr>
          <a:xfrm>
            <a:off x="3986213" y="1994812"/>
            <a:ext cx="1171575" cy="3014200"/>
          </a:xfrm>
          <a:prstGeom prst="rect">
            <a:avLst/>
          </a:prstGeom>
          <a:noFill/>
          <a:ln>
            <a:noFill/>
          </a:ln>
        </p:spPr>
      </p:pic>
      <p:pic>
        <p:nvPicPr>
          <p:cNvPr id="167" name="Google Shape;167;p27"/>
          <p:cNvPicPr preferRelativeResize="0"/>
          <p:nvPr/>
        </p:nvPicPr>
        <p:blipFill>
          <a:blip r:embed="rId5">
            <a:alphaModFix/>
          </a:blip>
          <a:stretch>
            <a:fillRect/>
          </a:stretch>
        </p:blipFill>
        <p:spPr>
          <a:xfrm>
            <a:off x="6720513" y="2294850"/>
            <a:ext cx="1104900" cy="2324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8"/>
          <p:cNvSpPr txBox="1"/>
          <p:nvPr>
            <p:ph type="title"/>
          </p:nvPr>
        </p:nvSpPr>
        <p:spPr>
          <a:xfrm>
            <a:off x="359500" y="159000"/>
            <a:ext cx="8334600" cy="117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The Project:</a:t>
            </a:r>
            <a:br>
              <a:rPr lang="en" sz="1800"/>
            </a:br>
            <a:r>
              <a:rPr lang="en" sz="1800"/>
              <a:t>Acquire 25-06</a:t>
            </a:r>
            <a:br>
              <a:rPr lang="en" sz="1800"/>
            </a:br>
            <a:r>
              <a:rPr lang="en" sz="1800"/>
              <a:t>Ammunition </a:t>
            </a:r>
            <a:endParaRPr sz="1800"/>
          </a:p>
        </p:txBody>
      </p:sp>
      <p:sp>
        <p:nvSpPr>
          <p:cNvPr id="173" name="Google Shape;173;p28"/>
          <p:cNvSpPr txBox="1"/>
          <p:nvPr>
            <p:ph idx="1" type="body"/>
          </p:nvPr>
        </p:nvSpPr>
        <p:spPr>
          <a:xfrm>
            <a:off x="69125" y="1919075"/>
            <a:ext cx="2163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 the most financially </a:t>
            </a:r>
            <a:r>
              <a:rPr lang="en"/>
              <a:t>responsible</a:t>
            </a:r>
            <a:r>
              <a:rPr lang="en"/>
              <a:t> way to use a 25-06 Rifle.</a:t>
            </a:r>
            <a:endParaRPr/>
          </a:p>
          <a:p>
            <a:pPr indent="0" lvl="0" marL="0" rtl="0" algn="l">
              <a:spcBef>
                <a:spcPts val="1600"/>
              </a:spcBef>
              <a:spcAft>
                <a:spcPts val="1600"/>
              </a:spcAft>
              <a:buNone/>
            </a:pPr>
            <a:r>
              <a:rPr lang="en"/>
              <a:t>Store Bought Ammo?</a:t>
            </a:r>
            <a:br>
              <a:rPr lang="en"/>
            </a:br>
            <a:r>
              <a:rPr lang="en"/>
              <a:t>Hand Reloaded Ammo?</a:t>
            </a:r>
            <a:br>
              <a:rPr lang="en"/>
            </a:br>
            <a:r>
              <a:rPr lang="en"/>
              <a:t>Other?</a:t>
            </a:r>
            <a:endParaRPr/>
          </a:p>
        </p:txBody>
      </p:sp>
      <p:pic>
        <p:nvPicPr>
          <p:cNvPr id="174" name="Google Shape;174;p28"/>
          <p:cNvPicPr preferRelativeResize="0"/>
          <p:nvPr/>
        </p:nvPicPr>
        <p:blipFill>
          <a:blip r:embed="rId3">
            <a:alphaModFix/>
          </a:blip>
          <a:stretch>
            <a:fillRect/>
          </a:stretch>
        </p:blipFill>
        <p:spPr>
          <a:xfrm>
            <a:off x="2286000" y="0"/>
            <a:ext cx="6858000" cy="5143500"/>
          </a:xfrm>
          <a:prstGeom prst="rect">
            <a:avLst/>
          </a:prstGeom>
          <a:noFill/>
          <a:ln>
            <a:noFill/>
          </a:ln>
        </p:spPr>
      </p:pic>
      <p:sp>
        <p:nvSpPr>
          <p:cNvPr id="175" name="Google Shape;175;p28"/>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Store-Bought Ammos</a:t>
            </a:r>
            <a:endParaRPr/>
          </a:p>
        </p:txBody>
      </p:sp>
      <p:sp>
        <p:nvSpPr>
          <p:cNvPr id="181" name="Google Shape;181;p29"/>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25-06 is among the more expensive of ammunitions. Despite being a member of a great cartridge family, it is considered a specialty round (Wildcat) and is harder to come by most other rounds.</a:t>
            </a:r>
            <a:endParaRPr/>
          </a:p>
        </p:txBody>
      </p:sp>
      <p:pic>
        <p:nvPicPr>
          <p:cNvPr id="182" name="Google Shape;182;p29"/>
          <p:cNvPicPr preferRelativeResize="0"/>
          <p:nvPr/>
        </p:nvPicPr>
        <p:blipFill>
          <a:blip r:embed="rId3">
            <a:alphaModFix/>
          </a:blip>
          <a:stretch>
            <a:fillRect/>
          </a:stretch>
        </p:blipFill>
        <p:spPr>
          <a:xfrm>
            <a:off x="5412325" y="1866225"/>
            <a:ext cx="2914650" cy="3038475"/>
          </a:xfrm>
          <a:prstGeom prst="rect">
            <a:avLst/>
          </a:prstGeom>
          <a:noFill/>
          <a:ln>
            <a:noFill/>
          </a:ln>
        </p:spPr>
      </p:pic>
      <p:pic>
        <p:nvPicPr>
          <p:cNvPr id="183" name="Google Shape;183;p29"/>
          <p:cNvPicPr preferRelativeResize="0"/>
          <p:nvPr/>
        </p:nvPicPr>
        <p:blipFill>
          <a:blip r:embed="rId4">
            <a:alphaModFix/>
          </a:blip>
          <a:stretch>
            <a:fillRect/>
          </a:stretch>
        </p:blipFill>
        <p:spPr>
          <a:xfrm>
            <a:off x="471888" y="3324338"/>
            <a:ext cx="1609725" cy="1304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0"/>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Reloading Process</a:t>
            </a:r>
            <a:endParaRPr/>
          </a:p>
        </p:txBody>
      </p:sp>
      <p:sp>
        <p:nvSpPr>
          <p:cNvPr id="189" name="Google Shape;189;p3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u="sng">
                <a:solidFill>
                  <a:schemeClr val="hlink"/>
                </a:solidFill>
                <a:hlinkClick r:id="rId3"/>
              </a:rPr>
              <a:t>https://i.pinimg.com/564x/51/4e/68/514e6894e98172aeacc034aa7a4defd3.jpg</a:t>
            </a:r>
            <a:r>
              <a:rPr lang="en"/>
              <a:t> </a:t>
            </a:r>
            <a:endParaRPr/>
          </a:p>
        </p:txBody>
      </p:sp>
      <p:sp>
        <p:nvSpPr>
          <p:cNvPr id="190" name="Google Shape;190;p30"/>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Reloading is widely considered the best way to get accurate rounds in the least expensive way. Let’s review what reloading entails.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Costs</a:t>
            </a:r>
            <a:endParaRPr/>
          </a:p>
        </p:txBody>
      </p:sp>
      <p:pic>
        <p:nvPicPr>
          <p:cNvPr id="196" name="Google Shape;196;p31"/>
          <p:cNvPicPr preferRelativeResize="0"/>
          <p:nvPr/>
        </p:nvPicPr>
        <p:blipFill>
          <a:blip r:embed="rId3">
            <a:alphaModFix/>
          </a:blip>
          <a:stretch>
            <a:fillRect/>
          </a:stretch>
        </p:blipFill>
        <p:spPr>
          <a:xfrm>
            <a:off x="171438" y="1328622"/>
            <a:ext cx="2533025" cy="1837675"/>
          </a:xfrm>
          <a:prstGeom prst="rect">
            <a:avLst/>
          </a:prstGeom>
          <a:noFill/>
          <a:ln>
            <a:noFill/>
          </a:ln>
        </p:spPr>
      </p:pic>
      <p:sp>
        <p:nvSpPr>
          <p:cNvPr id="197" name="Google Shape;197;p31"/>
          <p:cNvSpPr txBox="1"/>
          <p:nvPr/>
        </p:nvSpPr>
        <p:spPr>
          <a:xfrm>
            <a:off x="269600" y="774300"/>
            <a:ext cx="2336700" cy="51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Once-Fired Brass</a:t>
            </a:r>
            <a:endParaRPr/>
          </a:p>
        </p:txBody>
      </p:sp>
      <p:pic>
        <p:nvPicPr>
          <p:cNvPr id="198" name="Google Shape;198;p31"/>
          <p:cNvPicPr preferRelativeResize="0"/>
          <p:nvPr/>
        </p:nvPicPr>
        <p:blipFill>
          <a:blip r:embed="rId4">
            <a:alphaModFix/>
          </a:blip>
          <a:stretch>
            <a:fillRect/>
          </a:stretch>
        </p:blipFill>
        <p:spPr>
          <a:xfrm>
            <a:off x="3546225" y="1328625"/>
            <a:ext cx="2051543" cy="1837675"/>
          </a:xfrm>
          <a:prstGeom prst="rect">
            <a:avLst/>
          </a:prstGeom>
          <a:noFill/>
          <a:ln>
            <a:noFill/>
          </a:ln>
        </p:spPr>
      </p:pic>
      <p:sp>
        <p:nvSpPr>
          <p:cNvPr id="199" name="Google Shape;199;p31"/>
          <p:cNvSpPr txBox="1"/>
          <p:nvPr/>
        </p:nvSpPr>
        <p:spPr>
          <a:xfrm>
            <a:off x="3403650" y="774300"/>
            <a:ext cx="2336700" cy="51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Bullets</a:t>
            </a:r>
            <a:endParaRPr/>
          </a:p>
        </p:txBody>
      </p:sp>
      <p:pic>
        <p:nvPicPr>
          <p:cNvPr id="200" name="Google Shape;200;p31"/>
          <p:cNvPicPr preferRelativeResize="0"/>
          <p:nvPr/>
        </p:nvPicPr>
        <p:blipFill>
          <a:blip r:embed="rId5">
            <a:alphaModFix/>
          </a:blip>
          <a:stretch>
            <a:fillRect/>
          </a:stretch>
        </p:blipFill>
        <p:spPr>
          <a:xfrm>
            <a:off x="6439525" y="1328625"/>
            <a:ext cx="1943575" cy="1837675"/>
          </a:xfrm>
          <a:prstGeom prst="rect">
            <a:avLst/>
          </a:prstGeom>
          <a:noFill/>
          <a:ln>
            <a:noFill/>
          </a:ln>
        </p:spPr>
      </p:pic>
      <p:sp>
        <p:nvSpPr>
          <p:cNvPr id="201" name="Google Shape;201;p31"/>
          <p:cNvSpPr txBox="1"/>
          <p:nvPr/>
        </p:nvSpPr>
        <p:spPr>
          <a:xfrm>
            <a:off x="6574763" y="808800"/>
            <a:ext cx="1673100" cy="44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Powder</a:t>
            </a:r>
            <a:endParaRPr/>
          </a:p>
        </p:txBody>
      </p:sp>
      <p:pic>
        <p:nvPicPr>
          <p:cNvPr id="202" name="Google Shape;202;p31"/>
          <p:cNvPicPr preferRelativeResize="0"/>
          <p:nvPr/>
        </p:nvPicPr>
        <p:blipFill>
          <a:blip r:embed="rId6">
            <a:alphaModFix/>
          </a:blip>
          <a:stretch>
            <a:fillRect/>
          </a:stretch>
        </p:blipFill>
        <p:spPr>
          <a:xfrm>
            <a:off x="328525" y="4044600"/>
            <a:ext cx="2125700" cy="864000"/>
          </a:xfrm>
          <a:prstGeom prst="rect">
            <a:avLst/>
          </a:prstGeom>
          <a:noFill/>
          <a:ln>
            <a:noFill/>
          </a:ln>
        </p:spPr>
      </p:pic>
      <p:sp>
        <p:nvSpPr>
          <p:cNvPr id="203" name="Google Shape;203;p31"/>
          <p:cNvSpPr txBox="1"/>
          <p:nvPr/>
        </p:nvSpPr>
        <p:spPr>
          <a:xfrm>
            <a:off x="720725" y="3546525"/>
            <a:ext cx="1341300" cy="42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Primers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 Model in efficiency</a:t>
            </a:r>
            <a:endParaRPr/>
          </a:p>
        </p:txBody>
      </p:sp>
      <p:sp>
        <p:nvSpPr>
          <p:cNvPr id="74" name="Google Shape;74;p14"/>
          <p:cNvSpPr txBox="1"/>
          <p:nvPr>
            <p:ph idx="4294967295"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Time over Gain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2"/>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Comparison</a:t>
            </a:r>
            <a:endParaRPr/>
          </a:p>
        </p:txBody>
      </p:sp>
      <p:sp>
        <p:nvSpPr>
          <p:cNvPr id="209" name="Google Shape;209;p32"/>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Brass can be used multiple times, at least 5, sometimes as much as 12 times before it becomes damaged and unusable. This projecture assumed we could get 10 uses out of the fired brass.</a:t>
            </a:r>
            <a:endParaRPr/>
          </a:p>
        </p:txBody>
      </p:sp>
      <p:pic>
        <p:nvPicPr>
          <p:cNvPr id="210" name="Google Shape;210;p32"/>
          <p:cNvPicPr preferRelativeResize="0"/>
          <p:nvPr/>
        </p:nvPicPr>
        <p:blipFill>
          <a:blip r:embed="rId3">
            <a:alphaModFix/>
          </a:blip>
          <a:stretch>
            <a:fillRect/>
          </a:stretch>
        </p:blipFill>
        <p:spPr>
          <a:xfrm>
            <a:off x="5060850" y="1735401"/>
            <a:ext cx="2870497" cy="1519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3"/>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Some Loading Charts for Reference</a:t>
            </a:r>
            <a:endParaRPr/>
          </a:p>
        </p:txBody>
      </p:sp>
      <p:pic>
        <p:nvPicPr>
          <p:cNvPr id="216" name="Google Shape;216;p33"/>
          <p:cNvPicPr preferRelativeResize="0"/>
          <p:nvPr/>
        </p:nvPicPr>
        <p:blipFill>
          <a:blip r:embed="rId3">
            <a:alphaModFix/>
          </a:blip>
          <a:stretch>
            <a:fillRect/>
          </a:stretch>
        </p:blipFill>
        <p:spPr>
          <a:xfrm>
            <a:off x="-3" y="156575"/>
            <a:ext cx="2288628" cy="4096625"/>
          </a:xfrm>
          <a:prstGeom prst="rect">
            <a:avLst/>
          </a:prstGeom>
          <a:noFill/>
          <a:ln>
            <a:noFill/>
          </a:ln>
        </p:spPr>
      </p:pic>
      <p:pic>
        <p:nvPicPr>
          <p:cNvPr id="217" name="Google Shape;217;p33"/>
          <p:cNvPicPr preferRelativeResize="0"/>
          <p:nvPr/>
        </p:nvPicPr>
        <p:blipFill>
          <a:blip r:embed="rId4">
            <a:alphaModFix/>
          </a:blip>
          <a:stretch>
            <a:fillRect/>
          </a:stretch>
        </p:blipFill>
        <p:spPr>
          <a:xfrm>
            <a:off x="2288620" y="156575"/>
            <a:ext cx="2175206" cy="4096626"/>
          </a:xfrm>
          <a:prstGeom prst="rect">
            <a:avLst/>
          </a:prstGeom>
          <a:noFill/>
          <a:ln>
            <a:noFill/>
          </a:ln>
        </p:spPr>
      </p:pic>
      <p:pic>
        <p:nvPicPr>
          <p:cNvPr id="218" name="Google Shape;218;p33"/>
          <p:cNvPicPr preferRelativeResize="0"/>
          <p:nvPr/>
        </p:nvPicPr>
        <p:blipFill>
          <a:blip r:embed="rId5">
            <a:alphaModFix/>
          </a:blip>
          <a:stretch>
            <a:fillRect/>
          </a:stretch>
        </p:blipFill>
        <p:spPr>
          <a:xfrm>
            <a:off x="4463825" y="152675"/>
            <a:ext cx="2332050" cy="4104434"/>
          </a:xfrm>
          <a:prstGeom prst="rect">
            <a:avLst/>
          </a:prstGeom>
          <a:noFill/>
          <a:ln>
            <a:noFill/>
          </a:ln>
        </p:spPr>
      </p:pic>
      <p:pic>
        <p:nvPicPr>
          <p:cNvPr id="219" name="Google Shape;219;p33"/>
          <p:cNvPicPr preferRelativeResize="0"/>
          <p:nvPr/>
        </p:nvPicPr>
        <p:blipFill>
          <a:blip r:embed="rId6">
            <a:alphaModFix/>
          </a:blip>
          <a:stretch>
            <a:fillRect/>
          </a:stretch>
        </p:blipFill>
        <p:spPr>
          <a:xfrm>
            <a:off x="6795875" y="156575"/>
            <a:ext cx="2332050" cy="409661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Single-Stage Reloading Process</a:t>
            </a:r>
            <a:endParaRPr/>
          </a:p>
        </p:txBody>
      </p:sp>
      <p:sp>
        <p:nvSpPr>
          <p:cNvPr id="225" name="Google Shape;225;p34"/>
          <p:cNvSpPr txBox="1"/>
          <p:nvPr>
            <p:ph idx="1" type="body"/>
          </p:nvPr>
        </p:nvSpPr>
        <p:spPr>
          <a:xfrm>
            <a:off x="471900" y="1919075"/>
            <a:ext cx="25422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Least initial investment</a:t>
            </a:r>
            <a:endParaRPr/>
          </a:p>
          <a:p>
            <a:pPr indent="0" lvl="0" marL="0" rtl="0" algn="l">
              <a:spcBef>
                <a:spcPts val="1600"/>
              </a:spcBef>
              <a:spcAft>
                <a:spcPts val="0"/>
              </a:spcAft>
              <a:buNone/>
            </a:pPr>
            <a:r>
              <a:rPr lang="en"/>
              <a:t>Highest time investment</a:t>
            </a:r>
            <a:endParaRPr/>
          </a:p>
          <a:p>
            <a:pPr indent="0" lvl="0" marL="0" rtl="0" algn="l">
              <a:spcBef>
                <a:spcPts val="1600"/>
              </a:spcBef>
              <a:spcAft>
                <a:spcPts val="0"/>
              </a:spcAft>
              <a:buNone/>
            </a:pPr>
            <a:r>
              <a:rPr lang="en"/>
              <a:t>A number of equipment layout options</a:t>
            </a:r>
            <a:endParaRPr/>
          </a:p>
          <a:p>
            <a:pPr indent="0" lvl="0" marL="0" rtl="0" algn="l">
              <a:spcBef>
                <a:spcPts val="1600"/>
              </a:spcBef>
              <a:spcAft>
                <a:spcPts val="0"/>
              </a:spcAft>
              <a:buNone/>
            </a:pPr>
            <a:r>
              <a:rPr lang="en"/>
              <a:t>Requires h</a:t>
            </a:r>
            <a:r>
              <a:rPr lang="en"/>
              <a:t>ands on every step</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$40-$400</a:t>
            </a:r>
            <a:endParaRPr/>
          </a:p>
        </p:txBody>
      </p:sp>
      <p:pic>
        <p:nvPicPr>
          <p:cNvPr id="226" name="Google Shape;226;p34"/>
          <p:cNvPicPr preferRelativeResize="0"/>
          <p:nvPr/>
        </p:nvPicPr>
        <p:blipFill>
          <a:blip r:embed="rId3">
            <a:alphaModFix/>
          </a:blip>
          <a:stretch>
            <a:fillRect/>
          </a:stretch>
        </p:blipFill>
        <p:spPr>
          <a:xfrm>
            <a:off x="3014100" y="1813825"/>
            <a:ext cx="3329676" cy="3329676"/>
          </a:xfrm>
          <a:prstGeom prst="rect">
            <a:avLst/>
          </a:prstGeom>
          <a:noFill/>
          <a:ln>
            <a:noFill/>
          </a:ln>
        </p:spPr>
      </p:pic>
      <p:pic>
        <p:nvPicPr>
          <p:cNvPr id="227" name="Google Shape;227;p34"/>
          <p:cNvPicPr preferRelativeResize="0"/>
          <p:nvPr/>
        </p:nvPicPr>
        <p:blipFill>
          <a:blip r:embed="rId4">
            <a:alphaModFix/>
          </a:blip>
          <a:stretch>
            <a:fillRect/>
          </a:stretch>
        </p:blipFill>
        <p:spPr>
          <a:xfrm>
            <a:off x="6343774" y="1811225"/>
            <a:ext cx="2800231" cy="33322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Progressive Reloading Process</a:t>
            </a:r>
            <a:endParaRPr/>
          </a:p>
        </p:txBody>
      </p:sp>
      <p:sp>
        <p:nvSpPr>
          <p:cNvPr id="233" name="Google Shape;233;p35"/>
          <p:cNvSpPr txBox="1"/>
          <p:nvPr>
            <p:ph idx="1" type="body"/>
          </p:nvPr>
        </p:nvSpPr>
        <p:spPr>
          <a:xfrm>
            <a:off x="471900" y="1919075"/>
            <a:ext cx="22017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Highest initial investment</a:t>
            </a:r>
            <a:endParaRPr/>
          </a:p>
          <a:p>
            <a:pPr indent="0" lvl="0" marL="0" rtl="0" algn="l">
              <a:spcBef>
                <a:spcPts val="1600"/>
              </a:spcBef>
              <a:spcAft>
                <a:spcPts val="0"/>
              </a:spcAft>
              <a:buNone/>
            </a:pPr>
            <a:r>
              <a:rPr lang="en"/>
              <a:t>Least time investment</a:t>
            </a:r>
            <a:endParaRPr/>
          </a:p>
          <a:p>
            <a:pPr indent="0" lvl="0" marL="0" rtl="0" algn="l">
              <a:spcBef>
                <a:spcPts val="1600"/>
              </a:spcBef>
              <a:spcAft>
                <a:spcPts val="0"/>
              </a:spcAft>
              <a:buNone/>
            </a:pPr>
            <a:r>
              <a:rPr lang="en"/>
              <a:t>Almost completely automated process</a:t>
            </a:r>
            <a:endParaRPr/>
          </a:p>
          <a:p>
            <a:pPr indent="0" lvl="0" marL="0" rtl="0" algn="l">
              <a:spcBef>
                <a:spcPts val="1600"/>
              </a:spcBef>
              <a:spcAft>
                <a:spcPts val="0"/>
              </a:spcAft>
              <a:buNone/>
            </a:pPr>
            <a:r>
              <a:rPr lang="en"/>
              <a:t>Every pull of the lever produces a new round</a:t>
            </a:r>
            <a:endParaRPr/>
          </a:p>
          <a:p>
            <a:pPr indent="0" lvl="0" marL="0" rtl="0" algn="l">
              <a:spcBef>
                <a:spcPts val="1600"/>
              </a:spcBef>
              <a:spcAft>
                <a:spcPts val="0"/>
              </a:spcAft>
              <a:buNone/>
            </a:pPr>
            <a:r>
              <a:rPr lang="en"/>
              <a:t>Minimal user interaction</a:t>
            </a:r>
            <a:endParaRPr/>
          </a:p>
          <a:p>
            <a:pPr indent="0" lvl="0" marL="0" rtl="0" algn="l">
              <a:spcBef>
                <a:spcPts val="1600"/>
              </a:spcBef>
              <a:spcAft>
                <a:spcPts val="1600"/>
              </a:spcAft>
              <a:buNone/>
            </a:pPr>
            <a:r>
              <a:rPr lang="en"/>
              <a:t>$260-$1250</a:t>
            </a:r>
            <a:endParaRPr/>
          </a:p>
        </p:txBody>
      </p:sp>
      <p:pic>
        <p:nvPicPr>
          <p:cNvPr id="234" name="Google Shape;234;p35"/>
          <p:cNvPicPr preferRelativeResize="0"/>
          <p:nvPr/>
        </p:nvPicPr>
        <p:blipFill>
          <a:blip r:embed="rId3">
            <a:alphaModFix/>
          </a:blip>
          <a:stretch>
            <a:fillRect/>
          </a:stretch>
        </p:blipFill>
        <p:spPr>
          <a:xfrm>
            <a:off x="2673525" y="1734400"/>
            <a:ext cx="3331825" cy="2268401"/>
          </a:xfrm>
          <a:prstGeom prst="rect">
            <a:avLst/>
          </a:prstGeom>
          <a:noFill/>
          <a:ln>
            <a:noFill/>
          </a:ln>
        </p:spPr>
      </p:pic>
      <p:pic>
        <p:nvPicPr>
          <p:cNvPr id="235" name="Google Shape;235;p35"/>
          <p:cNvPicPr preferRelativeResize="0"/>
          <p:nvPr/>
        </p:nvPicPr>
        <p:blipFill>
          <a:blip r:embed="rId4">
            <a:alphaModFix/>
          </a:blip>
          <a:stretch>
            <a:fillRect/>
          </a:stretch>
        </p:blipFill>
        <p:spPr>
          <a:xfrm>
            <a:off x="5486400" y="2398925"/>
            <a:ext cx="3657601" cy="27445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Hybrid Process (Turret Press)</a:t>
            </a:r>
            <a:endParaRPr/>
          </a:p>
        </p:txBody>
      </p:sp>
      <p:pic>
        <p:nvPicPr>
          <p:cNvPr id="241" name="Google Shape;241;p36"/>
          <p:cNvPicPr preferRelativeResize="0"/>
          <p:nvPr/>
        </p:nvPicPr>
        <p:blipFill>
          <a:blip r:embed="rId3">
            <a:alphaModFix/>
          </a:blip>
          <a:stretch>
            <a:fillRect/>
          </a:stretch>
        </p:blipFill>
        <p:spPr>
          <a:xfrm>
            <a:off x="6588901" y="1769450"/>
            <a:ext cx="2500182" cy="3332274"/>
          </a:xfrm>
          <a:prstGeom prst="rect">
            <a:avLst/>
          </a:prstGeom>
          <a:noFill/>
          <a:ln>
            <a:noFill/>
          </a:ln>
        </p:spPr>
      </p:pic>
      <p:pic>
        <p:nvPicPr>
          <p:cNvPr id="242" name="Google Shape;242;p36"/>
          <p:cNvPicPr preferRelativeResize="0"/>
          <p:nvPr/>
        </p:nvPicPr>
        <p:blipFill>
          <a:blip r:embed="rId4">
            <a:alphaModFix/>
          </a:blip>
          <a:stretch>
            <a:fillRect/>
          </a:stretch>
        </p:blipFill>
        <p:spPr>
          <a:xfrm>
            <a:off x="4220525" y="2775125"/>
            <a:ext cx="2368375" cy="2368375"/>
          </a:xfrm>
          <a:prstGeom prst="rect">
            <a:avLst/>
          </a:prstGeom>
          <a:noFill/>
          <a:ln>
            <a:noFill/>
          </a:ln>
        </p:spPr>
      </p:pic>
      <p:pic>
        <p:nvPicPr>
          <p:cNvPr id="243" name="Google Shape;243;p36"/>
          <p:cNvPicPr preferRelativeResize="0"/>
          <p:nvPr/>
        </p:nvPicPr>
        <p:blipFill>
          <a:blip r:embed="rId5">
            <a:alphaModFix/>
          </a:blip>
          <a:stretch>
            <a:fillRect/>
          </a:stretch>
        </p:blipFill>
        <p:spPr>
          <a:xfrm>
            <a:off x="2440500" y="1769450"/>
            <a:ext cx="1963201" cy="3332275"/>
          </a:xfrm>
          <a:prstGeom prst="rect">
            <a:avLst/>
          </a:prstGeom>
          <a:noFill/>
          <a:ln>
            <a:noFill/>
          </a:ln>
        </p:spPr>
      </p:pic>
      <p:sp>
        <p:nvSpPr>
          <p:cNvPr id="244" name="Google Shape;244;p36"/>
          <p:cNvSpPr txBox="1"/>
          <p:nvPr>
            <p:ph idx="1" type="body"/>
          </p:nvPr>
        </p:nvSpPr>
        <p:spPr>
          <a:xfrm>
            <a:off x="251550" y="1919075"/>
            <a:ext cx="23685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Medium Initial Investment</a:t>
            </a:r>
            <a:endParaRPr/>
          </a:p>
          <a:p>
            <a:pPr indent="0" lvl="0" marL="0" rtl="0" algn="l">
              <a:spcBef>
                <a:spcPts val="1600"/>
              </a:spcBef>
              <a:spcAft>
                <a:spcPts val="0"/>
              </a:spcAft>
              <a:buNone/>
            </a:pPr>
            <a:r>
              <a:rPr lang="en"/>
              <a:t>Medium Time Investment</a:t>
            </a:r>
            <a:endParaRPr/>
          </a:p>
          <a:p>
            <a:pPr indent="0" lvl="0" marL="0" rtl="0" algn="l">
              <a:spcBef>
                <a:spcPts val="1600"/>
              </a:spcBef>
              <a:spcAft>
                <a:spcPts val="0"/>
              </a:spcAft>
              <a:buNone/>
            </a:pPr>
            <a:r>
              <a:rPr lang="en"/>
              <a:t>Takes one round from start to finish in four level pulls</a:t>
            </a:r>
            <a:endParaRPr/>
          </a:p>
          <a:p>
            <a:pPr indent="0" lvl="0" marL="0" rtl="0" algn="l">
              <a:spcBef>
                <a:spcPts val="1600"/>
              </a:spcBef>
              <a:spcAft>
                <a:spcPts val="0"/>
              </a:spcAft>
              <a:buNone/>
            </a:pPr>
            <a:r>
              <a:rPr lang="en"/>
              <a:t>Requires some user interaction</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$134-$265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Comparison 			</a:t>
            </a:r>
            <a:r>
              <a:rPr lang="en" sz="1000"/>
              <a:t>(part 2)</a:t>
            </a:r>
            <a:endParaRPr sz="1000"/>
          </a:p>
        </p:txBody>
      </p:sp>
      <p:sp>
        <p:nvSpPr>
          <p:cNvPr id="250" name="Google Shape;250;p37"/>
          <p:cNvSpPr txBox="1"/>
          <p:nvPr>
            <p:ph idx="1" type="body"/>
          </p:nvPr>
        </p:nvSpPr>
        <p:spPr>
          <a:xfrm>
            <a:off x="471900" y="1919075"/>
            <a:ext cx="23625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Single Stage:</a:t>
            </a:r>
            <a:endParaRPr/>
          </a:p>
          <a:p>
            <a:pPr indent="0" lvl="0" marL="0" rtl="0" algn="l">
              <a:spcBef>
                <a:spcPts val="1600"/>
              </a:spcBef>
              <a:spcAft>
                <a:spcPts val="0"/>
              </a:spcAft>
              <a:buNone/>
            </a:pPr>
            <a:r>
              <a:rPr lang="en"/>
              <a:t>$140 for Press, Powder Measure and brass handling tools.</a:t>
            </a:r>
            <a:endParaRPr/>
          </a:p>
          <a:p>
            <a:pPr indent="0" lvl="0" marL="0" rtl="0" algn="l">
              <a:spcBef>
                <a:spcPts val="1600"/>
              </a:spcBef>
              <a:spcAft>
                <a:spcPts val="1600"/>
              </a:spcAft>
              <a:buNone/>
            </a:pPr>
            <a:r>
              <a:rPr lang="en"/>
              <a:t>2-3 hours for a batch of 100 rifle rounds so about 40 per hour.</a:t>
            </a:r>
            <a:endParaRPr/>
          </a:p>
        </p:txBody>
      </p:sp>
      <p:sp>
        <p:nvSpPr>
          <p:cNvPr id="251" name="Google Shape;251;p37"/>
          <p:cNvSpPr txBox="1"/>
          <p:nvPr>
            <p:ph idx="2" type="body"/>
          </p:nvPr>
        </p:nvSpPr>
        <p:spPr>
          <a:xfrm>
            <a:off x="6331650" y="1919075"/>
            <a:ext cx="23625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Progressive:</a:t>
            </a:r>
            <a:endParaRPr/>
          </a:p>
          <a:p>
            <a:pPr indent="0" lvl="0" marL="0" rtl="0" algn="l">
              <a:spcBef>
                <a:spcPts val="1600"/>
              </a:spcBef>
              <a:spcAft>
                <a:spcPts val="0"/>
              </a:spcAft>
              <a:buNone/>
            </a:pPr>
            <a:r>
              <a:rPr lang="en"/>
              <a:t>$600 for Press and basic add-ons.</a:t>
            </a:r>
            <a:endParaRPr/>
          </a:p>
          <a:p>
            <a:pPr indent="0" lvl="0" marL="0" rtl="0" algn="l">
              <a:spcBef>
                <a:spcPts val="1600"/>
              </a:spcBef>
              <a:spcAft>
                <a:spcPts val="1600"/>
              </a:spcAft>
              <a:buNone/>
            </a:pPr>
            <a:r>
              <a:rPr lang="en"/>
              <a:t>200-300 rounds per hour on average.</a:t>
            </a:r>
            <a:endParaRPr/>
          </a:p>
        </p:txBody>
      </p:sp>
      <p:sp>
        <p:nvSpPr>
          <p:cNvPr id="252" name="Google Shape;252;p37"/>
          <p:cNvSpPr txBox="1"/>
          <p:nvPr>
            <p:ph idx="2" type="body"/>
          </p:nvPr>
        </p:nvSpPr>
        <p:spPr>
          <a:xfrm>
            <a:off x="3401775" y="1919075"/>
            <a:ext cx="23625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Hybrid:</a:t>
            </a:r>
            <a:endParaRPr/>
          </a:p>
          <a:p>
            <a:pPr indent="0" lvl="0" marL="0" rtl="0" algn="l">
              <a:spcBef>
                <a:spcPts val="1600"/>
              </a:spcBef>
              <a:spcAft>
                <a:spcPts val="0"/>
              </a:spcAft>
              <a:buNone/>
            </a:pPr>
            <a:r>
              <a:rPr lang="en"/>
              <a:t>$240 for Press and add-ons.</a:t>
            </a:r>
            <a:endParaRPr/>
          </a:p>
          <a:p>
            <a:pPr indent="0" lvl="0" marL="0" rtl="0" algn="l">
              <a:spcBef>
                <a:spcPts val="1600"/>
              </a:spcBef>
              <a:spcAft>
                <a:spcPts val="1600"/>
              </a:spcAft>
              <a:buNone/>
            </a:pPr>
            <a:r>
              <a:rPr lang="en"/>
              <a:t>150-200 rounds per hour on average.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Results</a:t>
            </a:r>
            <a:endParaRPr sz="1000"/>
          </a:p>
        </p:txBody>
      </p:sp>
      <p:sp>
        <p:nvSpPr>
          <p:cNvPr id="258" name="Google Shape;258;p38"/>
          <p:cNvSpPr txBox="1"/>
          <p:nvPr>
            <p:ph idx="1" type="body"/>
          </p:nvPr>
        </p:nvSpPr>
        <p:spPr>
          <a:xfrm>
            <a:off x="471900" y="1919075"/>
            <a:ext cx="23625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Single Stage:</a:t>
            </a:r>
            <a:endParaRPr/>
          </a:p>
          <a:p>
            <a:pPr indent="0" lvl="0" marL="0" rtl="0" algn="l">
              <a:spcBef>
                <a:spcPts val="1600"/>
              </a:spcBef>
              <a:spcAft>
                <a:spcPts val="0"/>
              </a:spcAft>
              <a:buNone/>
            </a:pPr>
            <a:r>
              <a:rPr lang="en"/>
              <a:t>$590+140+40=$770</a:t>
            </a:r>
            <a:endParaRPr/>
          </a:p>
          <a:p>
            <a:pPr indent="0" lvl="0" marL="0" rtl="0" algn="l">
              <a:spcBef>
                <a:spcPts val="1600"/>
              </a:spcBef>
              <a:spcAft>
                <a:spcPts val="0"/>
              </a:spcAft>
              <a:buNone/>
            </a:pPr>
            <a:r>
              <a:rPr lang="en"/>
              <a:t>1000/40=25</a:t>
            </a:r>
            <a:endParaRPr/>
          </a:p>
          <a:p>
            <a:pPr indent="0" lvl="0" marL="0" rtl="0" algn="l">
              <a:spcBef>
                <a:spcPts val="1600"/>
              </a:spcBef>
              <a:spcAft>
                <a:spcPts val="0"/>
              </a:spcAft>
              <a:buNone/>
            </a:pPr>
            <a:r>
              <a:rPr lang="en"/>
              <a:t>It takes $770 and 25 hours t</a:t>
            </a:r>
            <a:r>
              <a:rPr lang="en"/>
              <a:t>o make 1000 rounds</a:t>
            </a:r>
            <a:endParaRPr/>
          </a:p>
          <a:p>
            <a:pPr indent="0" lvl="0" marL="0" rtl="0" algn="l">
              <a:spcBef>
                <a:spcPts val="1600"/>
              </a:spcBef>
              <a:spcAft>
                <a:spcPts val="1600"/>
              </a:spcAft>
              <a:buNone/>
            </a:pPr>
            <a:r>
              <a:rPr lang="en"/>
              <a:t>Break-Even point versus Store bought Ammo: 484 (12.1 hours)</a:t>
            </a:r>
            <a:endParaRPr/>
          </a:p>
        </p:txBody>
      </p:sp>
      <p:sp>
        <p:nvSpPr>
          <p:cNvPr id="259" name="Google Shape;259;p38"/>
          <p:cNvSpPr txBox="1"/>
          <p:nvPr>
            <p:ph idx="2" type="body"/>
          </p:nvPr>
        </p:nvSpPr>
        <p:spPr>
          <a:xfrm>
            <a:off x="6331650" y="1919075"/>
            <a:ext cx="23625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Progressive:</a:t>
            </a:r>
            <a:endParaRPr/>
          </a:p>
          <a:p>
            <a:pPr indent="0" lvl="0" marL="0" rtl="0" algn="l">
              <a:spcBef>
                <a:spcPts val="1600"/>
              </a:spcBef>
              <a:spcAft>
                <a:spcPts val="0"/>
              </a:spcAft>
              <a:buNone/>
            </a:pPr>
            <a:r>
              <a:rPr lang="en"/>
              <a:t>$590+600+40=$1230</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It takes $1230 and 3-5 hours to make 1000 rounds</a:t>
            </a:r>
            <a:endParaRPr/>
          </a:p>
          <a:p>
            <a:pPr indent="0" lvl="0" marL="0" rtl="0" algn="l">
              <a:spcBef>
                <a:spcPts val="1600"/>
              </a:spcBef>
              <a:spcAft>
                <a:spcPts val="1600"/>
              </a:spcAft>
              <a:buNone/>
            </a:pPr>
            <a:r>
              <a:rPr lang="en"/>
              <a:t>Break-Even point versus Store bought Ammo: 774 (2.7-3.8 hours)</a:t>
            </a:r>
            <a:endParaRPr/>
          </a:p>
        </p:txBody>
      </p:sp>
      <p:sp>
        <p:nvSpPr>
          <p:cNvPr id="260" name="Google Shape;260;p38"/>
          <p:cNvSpPr txBox="1"/>
          <p:nvPr>
            <p:ph idx="2" type="body"/>
          </p:nvPr>
        </p:nvSpPr>
        <p:spPr>
          <a:xfrm>
            <a:off x="3401775" y="1919075"/>
            <a:ext cx="23625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Hybrid:</a:t>
            </a:r>
            <a:endParaRPr/>
          </a:p>
          <a:p>
            <a:pPr indent="0" lvl="0" marL="0" rtl="0" algn="l">
              <a:spcBef>
                <a:spcPts val="1600"/>
              </a:spcBef>
              <a:spcAft>
                <a:spcPts val="0"/>
              </a:spcAft>
              <a:buNone/>
            </a:pPr>
            <a:r>
              <a:rPr lang="en"/>
              <a:t>$590+240+40=$870</a:t>
            </a:r>
            <a:endParaRPr/>
          </a:p>
          <a:p>
            <a:pPr indent="0" lvl="0" marL="0" rtl="0" algn="l">
              <a:spcBef>
                <a:spcPts val="1600"/>
              </a:spcBef>
              <a:spcAft>
                <a:spcPts val="0"/>
              </a:spcAft>
              <a:buNone/>
            </a:pPr>
            <a:r>
              <a:rPr lang="en"/>
              <a:t>1000/150=6.67</a:t>
            </a:r>
            <a:endParaRPr/>
          </a:p>
          <a:p>
            <a:pPr indent="0" lvl="0" marL="0" rtl="0" algn="l">
              <a:spcBef>
                <a:spcPts val="1600"/>
              </a:spcBef>
              <a:spcAft>
                <a:spcPts val="0"/>
              </a:spcAft>
              <a:buNone/>
            </a:pPr>
            <a:r>
              <a:rPr lang="en"/>
              <a:t>It takes $870 and 5-7 hours to make 1000 rounds</a:t>
            </a:r>
            <a:endParaRPr/>
          </a:p>
          <a:p>
            <a:pPr indent="0" lvl="0" marL="0" rtl="0" algn="l">
              <a:spcBef>
                <a:spcPts val="1600"/>
              </a:spcBef>
              <a:spcAft>
                <a:spcPts val="1600"/>
              </a:spcAft>
              <a:buNone/>
            </a:pPr>
            <a:r>
              <a:rPr lang="en"/>
              <a:t>Break-Even point versus Store bought Ammo: 547 (2.7-3.6 hours)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Results (cont)</a:t>
            </a:r>
            <a:endParaRPr/>
          </a:p>
        </p:txBody>
      </p:sp>
      <p:sp>
        <p:nvSpPr>
          <p:cNvPr id="266" name="Google Shape;266;p39"/>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67" name="Google Shape;267;p39"/>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8" name="Google Shape;268;p39" title="Chart"/>
          <p:cNvPicPr preferRelativeResize="0"/>
          <p:nvPr/>
        </p:nvPicPr>
        <p:blipFill>
          <a:blip r:embed="rId3">
            <a:alphaModFix/>
          </a:blip>
          <a:stretch>
            <a:fillRect/>
          </a:stretch>
        </p:blipFill>
        <p:spPr>
          <a:xfrm>
            <a:off x="-34575" y="1702850"/>
            <a:ext cx="4646635" cy="2873225"/>
          </a:xfrm>
          <a:prstGeom prst="rect">
            <a:avLst/>
          </a:prstGeom>
          <a:noFill/>
          <a:ln>
            <a:noFill/>
          </a:ln>
        </p:spPr>
      </p:pic>
      <p:pic>
        <p:nvPicPr>
          <p:cNvPr id="269" name="Google Shape;269;p39" title="Chart"/>
          <p:cNvPicPr preferRelativeResize="0"/>
          <p:nvPr/>
        </p:nvPicPr>
        <p:blipFill>
          <a:blip r:embed="rId4">
            <a:alphaModFix/>
          </a:blip>
          <a:stretch>
            <a:fillRect/>
          </a:stretch>
        </p:blipFill>
        <p:spPr>
          <a:xfrm>
            <a:off x="4497375" y="1702850"/>
            <a:ext cx="4646625" cy="287319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Conclusion</a:t>
            </a:r>
            <a:endParaRPr/>
          </a:p>
        </p:txBody>
      </p:sp>
      <p:sp>
        <p:nvSpPr>
          <p:cNvPr id="275" name="Google Shape;275;p40"/>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a casual </a:t>
            </a:r>
            <a:r>
              <a:rPr lang="en"/>
              <a:t>hobbyist</a:t>
            </a:r>
            <a:r>
              <a:rPr lang="en"/>
              <a:t> with limited time AND capital, I decided to go with the Hybrid option as it had a small startup cost and was only slightly less productive than the progressive reloader in hour-long increments, which would be all the time I can invest at a time. Also, with using smarter purchasing decisions, I even got my price per round down to </a:t>
            </a:r>
            <a:r>
              <a:rPr b="1" lang="en"/>
              <a:t>$0.50</a:t>
            </a:r>
            <a:r>
              <a:rPr lang="en"/>
              <a:t>.</a:t>
            </a:r>
            <a:endParaRPr/>
          </a:p>
          <a:p>
            <a:pPr indent="0" lvl="0" marL="0" rtl="0" algn="l">
              <a:spcBef>
                <a:spcPts val="1600"/>
              </a:spcBef>
              <a:spcAft>
                <a:spcPts val="1600"/>
              </a:spcAft>
              <a:buNone/>
            </a:pPr>
            <a:r>
              <a:rPr lang="en"/>
              <a:t>400 brass = $30 (pawn shop, 30-06)</a:t>
            </a:r>
            <a:br>
              <a:rPr lang="en"/>
            </a:br>
            <a:r>
              <a:rPr lang="en"/>
              <a:t>100 Sierra Bullets = $23 (on sale, 110 gr)</a:t>
            </a:r>
            <a:br>
              <a:rPr lang="en"/>
            </a:br>
            <a:r>
              <a:rPr lang="en"/>
              <a:t>H4350 = $21.99 (retail)</a:t>
            </a:r>
            <a:br>
              <a:rPr lang="en"/>
            </a:br>
            <a:r>
              <a:rPr lang="en"/>
              <a:t>Winchester Primers = $29.99</a:t>
            </a:r>
            <a:endParaRPr/>
          </a:p>
        </p:txBody>
      </p:sp>
      <p:sp>
        <p:nvSpPr>
          <p:cNvPr id="276" name="Google Shape;276;p40"/>
          <p:cNvSpPr txBox="1"/>
          <p:nvPr/>
        </p:nvSpPr>
        <p:spPr>
          <a:xfrm>
            <a:off x="5129675" y="4002800"/>
            <a:ext cx="3636300" cy="9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0.075+0.23+0.16+0.02999=0.49499</a:t>
            </a:r>
            <a:br>
              <a:rPr lang="en"/>
            </a:br>
            <a:r>
              <a:rPr lang="en"/>
              <a:t>$0.49-50 per round</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1"/>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Principles Reviewed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Objective</a:t>
            </a:r>
            <a:endParaRPr/>
          </a:p>
        </p:txBody>
      </p:sp>
      <p:sp>
        <p:nvSpPr>
          <p:cNvPr id="80" name="Google Shape;80;p1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Accomplish the task within the time </a:t>
            </a:r>
            <a:r>
              <a:rPr lang="en"/>
              <a:t>constraints</a:t>
            </a:r>
            <a:r>
              <a:rPr lang="en"/>
              <a:t> in the most efficient manner in regards to allocation of resources.</a:t>
            </a:r>
            <a:endParaRPr/>
          </a:p>
          <a:p>
            <a:pPr indent="0" lvl="0" marL="0" rtl="0" algn="l">
              <a:spcBef>
                <a:spcPts val="1600"/>
              </a:spcBef>
              <a:spcAft>
                <a:spcPts val="1600"/>
              </a:spcAft>
              <a:buNone/>
            </a:pPr>
            <a:r>
              <a:rPr lang="en"/>
              <a:t>	Experiment for Average progress over time</a:t>
            </a:r>
            <a:br>
              <a:rPr lang="en"/>
            </a:br>
            <a:r>
              <a:rPr lang="en"/>
              <a:t>	Experiment other progress affecting factors</a:t>
            </a:r>
            <a:br>
              <a:rPr lang="en"/>
            </a:br>
            <a:r>
              <a:rPr lang="en"/>
              <a:t>	Determine best use of time</a:t>
            </a:r>
            <a:br>
              <a:rPr lang="en"/>
            </a:br>
            <a:r>
              <a:rPr lang="en"/>
              <a:t>	Build a model for project completion using the least amount of time, over the allotted period of time.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Kanban</a:t>
            </a:r>
            <a:endParaRPr/>
          </a:p>
        </p:txBody>
      </p:sp>
      <p:pic>
        <p:nvPicPr>
          <p:cNvPr id="287" name="Google Shape;287;p42"/>
          <p:cNvPicPr preferRelativeResize="0"/>
          <p:nvPr/>
        </p:nvPicPr>
        <p:blipFill>
          <a:blip r:embed="rId3">
            <a:alphaModFix/>
          </a:blip>
          <a:stretch>
            <a:fillRect/>
          </a:stretch>
        </p:blipFill>
        <p:spPr>
          <a:xfrm>
            <a:off x="174275" y="664500"/>
            <a:ext cx="8795451" cy="4479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Kanban</a:t>
            </a:r>
            <a:endParaRPr/>
          </a:p>
        </p:txBody>
      </p:sp>
      <p:sp>
        <p:nvSpPr>
          <p:cNvPr id="293" name="Google Shape;293;p43"/>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Kanban helps to minimize potential human errors by opening up communication and </a:t>
            </a:r>
            <a:r>
              <a:rPr lang="en"/>
              <a:t>accountability. With effective organizational practices, bottlenecks can be minimized, planned for, or avoided altogether. Seamless transitions between tasks help manage time and reduce waste. With a clear goal and defined steps, the process doesn’t need to rehashed at the start of everyday, rather, it is reviewed.</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Six Sigma/LEAN</a:t>
            </a:r>
            <a:endParaRPr/>
          </a:p>
        </p:txBody>
      </p:sp>
      <p:sp>
        <p:nvSpPr>
          <p:cNvPr id="299" name="Google Shape;299;p4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0" name="Google Shape;300;p44"/>
          <p:cNvPicPr preferRelativeResize="0"/>
          <p:nvPr/>
        </p:nvPicPr>
        <p:blipFill>
          <a:blip r:embed="rId3">
            <a:alphaModFix/>
          </a:blip>
          <a:stretch>
            <a:fillRect/>
          </a:stretch>
        </p:blipFill>
        <p:spPr>
          <a:xfrm>
            <a:off x="24" y="2836925"/>
            <a:ext cx="4571975" cy="1227260"/>
          </a:xfrm>
          <a:prstGeom prst="rect">
            <a:avLst/>
          </a:prstGeom>
          <a:noFill/>
          <a:ln>
            <a:noFill/>
          </a:ln>
        </p:spPr>
      </p:pic>
      <p:pic>
        <p:nvPicPr>
          <p:cNvPr id="301" name="Google Shape;301;p44"/>
          <p:cNvPicPr preferRelativeResize="0"/>
          <p:nvPr/>
        </p:nvPicPr>
        <p:blipFill>
          <a:blip r:embed="rId4">
            <a:alphaModFix/>
          </a:blip>
          <a:stretch>
            <a:fillRect/>
          </a:stretch>
        </p:blipFill>
        <p:spPr>
          <a:xfrm>
            <a:off x="1573925" y="1919075"/>
            <a:ext cx="1426450" cy="954000"/>
          </a:xfrm>
          <a:prstGeom prst="rect">
            <a:avLst/>
          </a:prstGeom>
          <a:noFill/>
          <a:ln>
            <a:noFill/>
          </a:ln>
        </p:spPr>
      </p:pic>
      <p:pic>
        <p:nvPicPr>
          <p:cNvPr id="302" name="Google Shape;302;p44"/>
          <p:cNvPicPr preferRelativeResize="0"/>
          <p:nvPr/>
        </p:nvPicPr>
        <p:blipFill>
          <a:blip r:embed="rId5">
            <a:alphaModFix/>
          </a:blip>
          <a:stretch>
            <a:fillRect/>
          </a:stretch>
        </p:blipFill>
        <p:spPr>
          <a:xfrm>
            <a:off x="4572025" y="1710930"/>
            <a:ext cx="4571975" cy="343257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Six Sigma/LEAN</a:t>
            </a:r>
            <a:endParaRPr/>
          </a:p>
        </p:txBody>
      </p:sp>
      <p:sp>
        <p:nvSpPr>
          <p:cNvPr id="308" name="Google Shape;308;p4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Define, Measure, Analyze, Improve, Control</a:t>
            </a:r>
            <a:br>
              <a:rPr lang="en"/>
            </a:br>
            <a:r>
              <a:rPr lang="en"/>
              <a:t>I defined the Project (Earn the Ship), Measured the criteria and necessary milestones, Analyzed the collected data, improved the expenditure of time, Controlled the outcome.</a:t>
            </a:r>
            <a:endParaRPr/>
          </a:p>
          <a:p>
            <a:pPr indent="0" lvl="0" marL="0" rtl="0" algn="l">
              <a:spcBef>
                <a:spcPts val="1600"/>
              </a:spcBef>
              <a:spcAft>
                <a:spcPts val="1600"/>
              </a:spcAft>
              <a:buNone/>
            </a:pPr>
            <a:r>
              <a:rPr lang="en"/>
              <a:t>By identifying areas of waste (divisionless playing, waiting for ship after I sink, certain strategies in game that would limit my abilities or expend my resources), I could improve my returns and streamline quality of the process.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6"/>
          <p:cNvSpPr txBox="1"/>
          <p:nvPr>
            <p:ph idx="4294967295"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OODA Loop</a:t>
            </a:r>
            <a:endParaRPr/>
          </a:p>
        </p:txBody>
      </p:sp>
      <p:sp>
        <p:nvSpPr>
          <p:cNvPr id="314" name="Google Shape;314;p46"/>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OODA Loop</a:t>
            </a:r>
            <a:endParaRPr/>
          </a:p>
        </p:txBody>
      </p:sp>
      <p:pic>
        <p:nvPicPr>
          <p:cNvPr id="315" name="Google Shape;315;p46"/>
          <p:cNvPicPr preferRelativeResize="0"/>
          <p:nvPr/>
        </p:nvPicPr>
        <p:blipFill>
          <a:blip r:embed="rId3">
            <a:alphaModFix/>
          </a:blip>
          <a:stretch>
            <a:fillRect/>
          </a:stretch>
        </p:blipFill>
        <p:spPr>
          <a:xfrm>
            <a:off x="735138" y="0"/>
            <a:ext cx="7695630" cy="46968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By continually observing the movements and engagements of the enemy and my own team, and orienting my decisions based upon what I know and have learned about certain ship types, their playstyles, and team patterns, I can act based on those objective decisions to defeat my opponents.</a:t>
            </a:r>
            <a:endParaRPr/>
          </a:p>
        </p:txBody>
      </p:sp>
      <p:sp>
        <p:nvSpPr>
          <p:cNvPr id="321" name="Google Shape;321;p4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OODA Loop</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Waterfall</a:t>
            </a:r>
            <a:endParaRPr/>
          </a:p>
        </p:txBody>
      </p:sp>
      <p:pic>
        <p:nvPicPr>
          <p:cNvPr id="327" name="Google Shape;327;p48"/>
          <p:cNvPicPr preferRelativeResize="0"/>
          <p:nvPr/>
        </p:nvPicPr>
        <p:blipFill>
          <a:blip r:embed="rId3">
            <a:alphaModFix/>
          </a:blip>
          <a:stretch>
            <a:fillRect/>
          </a:stretch>
        </p:blipFill>
        <p:spPr>
          <a:xfrm>
            <a:off x="613887" y="690625"/>
            <a:ext cx="7916224" cy="44528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Waterfall</a:t>
            </a:r>
            <a:endParaRPr/>
          </a:p>
        </p:txBody>
      </p:sp>
      <p:sp>
        <p:nvSpPr>
          <p:cNvPr id="333" name="Google Shape;333;p49"/>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With Single-Stage reloading, one must really grasp the Waterfall method. You determine your objective, plan the process, design the apparati, build the rounds (step by step), test the batch, make adjusts as needed, then rinse repeat. No step can be completed without the previous steps being done and the current step must be finished for all products before moving on and changing the equipment you are using.</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Spiral Model</a:t>
            </a:r>
            <a:endParaRPr/>
          </a:p>
        </p:txBody>
      </p:sp>
      <p:pic>
        <p:nvPicPr>
          <p:cNvPr id="339" name="Google Shape;339;p50"/>
          <p:cNvPicPr preferRelativeResize="0"/>
          <p:nvPr/>
        </p:nvPicPr>
        <p:blipFill>
          <a:blip r:embed="rId3">
            <a:alphaModFix/>
          </a:blip>
          <a:stretch>
            <a:fillRect/>
          </a:stretch>
        </p:blipFill>
        <p:spPr>
          <a:xfrm>
            <a:off x="4811422" y="619050"/>
            <a:ext cx="4332578" cy="4524450"/>
          </a:xfrm>
          <a:prstGeom prst="rect">
            <a:avLst/>
          </a:prstGeom>
          <a:noFill/>
          <a:ln>
            <a:noFill/>
          </a:ln>
        </p:spPr>
      </p:pic>
      <p:pic>
        <p:nvPicPr>
          <p:cNvPr id="340" name="Google Shape;340;p50"/>
          <p:cNvPicPr preferRelativeResize="0"/>
          <p:nvPr/>
        </p:nvPicPr>
        <p:blipFill>
          <a:blip r:embed="rId4">
            <a:alphaModFix/>
          </a:blip>
          <a:stretch>
            <a:fillRect/>
          </a:stretch>
        </p:blipFill>
        <p:spPr>
          <a:xfrm>
            <a:off x="41475" y="1014311"/>
            <a:ext cx="4811425" cy="386648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Spiral Model</a:t>
            </a:r>
            <a:endParaRPr/>
          </a:p>
        </p:txBody>
      </p:sp>
      <p:sp>
        <p:nvSpPr>
          <p:cNvPr id="346" name="Google Shape;346;p51"/>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Hybrid reloading process is very much a Spiral Model in two ways. First the obvious cyclical nature of producing the rounds: Performing every step on one product until it is completed, then move on to the next one. In the world of reloading, this opens up a Spiral Model’s true potential to perfect the product through quick evaluations and iterations. By producing a single complete product every process, one can test the </a:t>
            </a:r>
            <a:r>
              <a:rPr lang="en"/>
              <a:t>favorability</a:t>
            </a:r>
            <a:r>
              <a:rPr lang="en"/>
              <a:t> of each product and improve immediately without any loss of resources to subpar or defective products from a bad batch. Preventing risk and danger is especially important when dealing with live ammunition and firearms.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Principles</a:t>
            </a:r>
            <a:endParaRPr/>
          </a:p>
        </p:txBody>
      </p:sp>
      <p:pic>
        <p:nvPicPr>
          <p:cNvPr id="86" name="Google Shape;86;p16"/>
          <p:cNvPicPr preferRelativeResize="0"/>
          <p:nvPr/>
        </p:nvPicPr>
        <p:blipFill>
          <a:blip r:embed="rId3">
            <a:alphaModFix/>
          </a:blip>
          <a:stretch>
            <a:fillRect/>
          </a:stretch>
        </p:blipFill>
        <p:spPr>
          <a:xfrm>
            <a:off x="24" y="2836925"/>
            <a:ext cx="4571975" cy="1227260"/>
          </a:xfrm>
          <a:prstGeom prst="rect">
            <a:avLst/>
          </a:prstGeom>
          <a:noFill/>
          <a:ln>
            <a:noFill/>
          </a:ln>
        </p:spPr>
      </p:pic>
      <p:pic>
        <p:nvPicPr>
          <p:cNvPr id="87" name="Google Shape;87;p16"/>
          <p:cNvPicPr preferRelativeResize="0"/>
          <p:nvPr/>
        </p:nvPicPr>
        <p:blipFill>
          <a:blip r:embed="rId4">
            <a:alphaModFix/>
          </a:blip>
          <a:stretch>
            <a:fillRect/>
          </a:stretch>
        </p:blipFill>
        <p:spPr>
          <a:xfrm>
            <a:off x="1573925" y="1919075"/>
            <a:ext cx="1426450" cy="954000"/>
          </a:xfrm>
          <a:prstGeom prst="rect">
            <a:avLst/>
          </a:prstGeom>
          <a:noFill/>
          <a:ln>
            <a:noFill/>
          </a:ln>
        </p:spPr>
      </p:pic>
      <p:pic>
        <p:nvPicPr>
          <p:cNvPr id="88" name="Google Shape;88;p16"/>
          <p:cNvPicPr preferRelativeResize="0"/>
          <p:nvPr/>
        </p:nvPicPr>
        <p:blipFill>
          <a:blip r:embed="rId5">
            <a:alphaModFix/>
          </a:blip>
          <a:stretch>
            <a:fillRect/>
          </a:stretch>
        </p:blipFill>
        <p:spPr>
          <a:xfrm>
            <a:off x="4572025" y="1710930"/>
            <a:ext cx="4571975" cy="343257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Critical Chain (Multiple Critical Path)</a:t>
            </a:r>
            <a:endParaRPr/>
          </a:p>
        </p:txBody>
      </p:sp>
      <p:pic>
        <p:nvPicPr>
          <p:cNvPr id="352" name="Google Shape;352;p52"/>
          <p:cNvPicPr preferRelativeResize="0"/>
          <p:nvPr/>
        </p:nvPicPr>
        <p:blipFill>
          <a:blip r:embed="rId3">
            <a:alphaModFix/>
          </a:blip>
          <a:stretch>
            <a:fillRect/>
          </a:stretch>
        </p:blipFill>
        <p:spPr>
          <a:xfrm>
            <a:off x="10950" y="1239006"/>
            <a:ext cx="9144000" cy="390448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Critical Path/Critical Chain Management</a:t>
            </a:r>
            <a:endParaRPr/>
          </a:p>
        </p:txBody>
      </p:sp>
      <p:sp>
        <p:nvSpPr>
          <p:cNvPr id="358" name="Google Shape;358;p53"/>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With the Progressive Reloader, you are all about Time Management and efficiency. You want to plan appropriately, take your necessary measures before the start of your process in order to not meet any slow downs. By investing in brass hoppers and bullet feeding tubes, you can minimize and even eliminate the potential bottlenecks of human interaction and have a semi-automatic production line. If such investments cannot be made, having trays and bins handy will reduce the feeding buffers and resource buffers in the assembly line.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4"/>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Fin</a:t>
            </a:r>
            <a:endParaRPr/>
          </a:p>
        </p:txBody>
      </p:sp>
      <p:sp>
        <p:nvSpPr>
          <p:cNvPr id="364" name="Google Shape;364;p54"/>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7"/>
          <p:cNvPicPr preferRelativeResize="0"/>
          <p:nvPr/>
        </p:nvPicPr>
        <p:blipFill>
          <a:blip r:embed="rId3">
            <a:alphaModFix/>
          </a:blip>
          <a:stretch>
            <a:fillRect/>
          </a:stretch>
        </p:blipFill>
        <p:spPr>
          <a:xfrm>
            <a:off x="358260" y="0"/>
            <a:ext cx="8427480" cy="51434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8"/>
          <p:cNvPicPr preferRelativeResize="0"/>
          <p:nvPr/>
        </p:nvPicPr>
        <p:blipFill>
          <a:blip r:embed="rId3">
            <a:alphaModFix/>
          </a:blip>
          <a:stretch>
            <a:fillRect/>
          </a:stretch>
        </p:blipFill>
        <p:spPr>
          <a:xfrm>
            <a:off x="0" y="0"/>
            <a:ext cx="4215600" cy="2371280"/>
          </a:xfrm>
          <a:prstGeom prst="rect">
            <a:avLst/>
          </a:prstGeom>
          <a:noFill/>
          <a:ln>
            <a:noFill/>
          </a:ln>
        </p:spPr>
      </p:pic>
      <p:pic>
        <p:nvPicPr>
          <p:cNvPr id="99" name="Google Shape;99;p18"/>
          <p:cNvPicPr preferRelativeResize="0"/>
          <p:nvPr/>
        </p:nvPicPr>
        <p:blipFill>
          <a:blip r:embed="rId4">
            <a:alphaModFix/>
          </a:blip>
          <a:stretch>
            <a:fillRect/>
          </a:stretch>
        </p:blipFill>
        <p:spPr>
          <a:xfrm>
            <a:off x="-1" y="2371275"/>
            <a:ext cx="4928400" cy="2772225"/>
          </a:xfrm>
          <a:prstGeom prst="rect">
            <a:avLst/>
          </a:prstGeom>
          <a:noFill/>
          <a:ln>
            <a:noFill/>
          </a:ln>
        </p:spPr>
      </p:pic>
      <p:pic>
        <p:nvPicPr>
          <p:cNvPr id="100" name="Google Shape;100;p18"/>
          <p:cNvPicPr preferRelativeResize="0"/>
          <p:nvPr/>
        </p:nvPicPr>
        <p:blipFill>
          <a:blip r:embed="rId5">
            <a:alphaModFix/>
          </a:blip>
          <a:stretch>
            <a:fillRect/>
          </a:stretch>
        </p:blipFill>
        <p:spPr>
          <a:xfrm>
            <a:off x="4215599" y="0"/>
            <a:ext cx="4928399" cy="2772225"/>
          </a:xfrm>
          <a:prstGeom prst="rect">
            <a:avLst/>
          </a:prstGeom>
          <a:noFill/>
          <a:ln>
            <a:noFill/>
          </a:ln>
        </p:spPr>
      </p:pic>
      <p:pic>
        <p:nvPicPr>
          <p:cNvPr id="101" name="Google Shape;101;p18"/>
          <p:cNvPicPr preferRelativeResize="0"/>
          <p:nvPr/>
        </p:nvPicPr>
        <p:blipFill>
          <a:blip r:embed="rId6">
            <a:alphaModFix/>
          </a:blip>
          <a:stretch>
            <a:fillRect/>
          </a:stretch>
        </p:blipFill>
        <p:spPr>
          <a:xfrm>
            <a:off x="4215601" y="2371275"/>
            <a:ext cx="4928400" cy="2772225"/>
          </a:xfrm>
          <a:prstGeom prst="rect">
            <a:avLst/>
          </a:prstGeom>
          <a:noFill/>
          <a:ln>
            <a:noFill/>
          </a:ln>
        </p:spPr>
      </p:pic>
      <p:pic>
        <p:nvPicPr>
          <p:cNvPr id="102" name="Google Shape;102;p18"/>
          <p:cNvPicPr preferRelativeResize="0"/>
          <p:nvPr/>
        </p:nvPicPr>
        <p:blipFill>
          <a:blip r:embed="rId7">
            <a:alphaModFix/>
          </a:blip>
          <a:stretch>
            <a:fillRect/>
          </a:stretch>
        </p:blipFill>
        <p:spPr>
          <a:xfrm>
            <a:off x="2942321" y="918550"/>
            <a:ext cx="2479800" cy="3306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Earn the Nuevo de Julio</a:t>
            </a:r>
            <a:endParaRPr/>
          </a:p>
        </p:txBody>
      </p:sp>
      <p:sp>
        <p:nvSpPr>
          <p:cNvPr id="108" name="Google Shape;108;p19"/>
          <p:cNvSpPr txBox="1"/>
          <p:nvPr>
            <p:ph idx="1" type="body"/>
          </p:nvPr>
        </p:nvSpPr>
        <p:spPr>
          <a:xfrm>
            <a:off x="471900" y="1852775"/>
            <a:ext cx="8222100" cy="277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Earn 300,000xp on the USS Boise</a:t>
            </a:r>
            <a:br>
              <a:rPr lang="en"/>
            </a:br>
            <a:r>
              <a:rPr lang="en"/>
              <a:t>	Must be done before 12/31/18</a:t>
            </a:r>
            <a:endParaRPr/>
          </a:p>
          <a:p>
            <a:pPr indent="0" lvl="0" marL="0" rtl="0" algn="l">
              <a:spcBef>
                <a:spcPts val="1600"/>
              </a:spcBef>
              <a:spcAft>
                <a:spcPts val="1600"/>
              </a:spcAft>
              <a:buNone/>
            </a:pPr>
            <a:r>
              <a:t/>
            </a:r>
            <a:endParaRPr/>
          </a:p>
        </p:txBody>
      </p:sp>
      <p:pic>
        <p:nvPicPr>
          <p:cNvPr id="109" name="Google Shape;109;p19"/>
          <p:cNvPicPr preferRelativeResize="0"/>
          <p:nvPr/>
        </p:nvPicPr>
        <p:blipFill>
          <a:blip r:embed="rId3">
            <a:alphaModFix/>
          </a:blip>
          <a:stretch>
            <a:fillRect/>
          </a:stretch>
        </p:blipFill>
        <p:spPr>
          <a:xfrm>
            <a:off x="0" y="2571750"/>
            <a:ext cx="4572000" cy="2571750"/>
          </a:xfrm>
          <a:prstGeom prst="rect">
            <a:avLst/>
          </a:prstGeom>
          <a:noFill/>
          <a:ln>
            <a:noFill/>
          </a:ln>
        </p:spPr>
      </p:pic>
      <p:pic>
        <p:nvPicPr>
          <p:cNvPr id="110" name="Google Shape;110;p19"/>
          <p:cNvPicPr preferRelativeResize="0"/>
          <p:nvPr/>
        </p:nvPicPr>
        <p:blipFill>
          <a:blip r:embed="rId4">
            <a:alphaModFix/>
          </a:blip>
          <a:stretch>
            <a:fillRect/>
          </a:stretch>
        </p:blipFill>
        <p:spPr>
          <a:xfrm>
            <a:off x="4572000" y="2571750"/>
            <a:ext cx="4572000" cy="2571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Board</a:t>
            </a:r>
            <a:endParaRPr/>
          </a:p>
        </p:txBody>
      </p:sp>
      <p:sp>
        <p:nvSpPr>
          <p:cNvPr id="116" name="Google Shape;116;p20"/>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7" name="Google Shape;117;p20"/>
          <p:cNvPicPr preferRelativeResize="0"/>
          <p:nvPr/>
        </p:nvPicPr>
        <p:blipFill rotWithShape="1">
          <a:blip r:embed="rId3">
            <a:alphaModFix/>
          </a:blip>
          <a:srcRect b="7028" l="4114" r="6440" t="2637"/>
          <a:stretch/>
        </p:blipFill>
        <p:spPr>
          <a:xfrm>
            <a:off x="1706425" y="1707575"/>
            <a:ext cx="5731125" cy="3435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21"/>
          <p:cNvPicPr preferRelativeResize="0"/>
          <p:nvPr/>
        </p:nvPicPr>
        <p:blipFill>
          <a:blip r:embed="rId3">
            <a:alphaModFix/>
          </a:blip>
          <a:stretch>
            <a:fillRect/>
          </a:stretch>
        </p:blipFill>
        <p:spPr>
          <a:xfrm>
            <a:off x="3970000" y="0"/>
            <a:ext cx="5174001" cy="1799325"/>
          </a:xfrm>
          <a:prstGeom prst="rect">
            <a:avLst/>
          </a:prstGeom>
          <a:noFill/>
          <a:ln>
            <a:noFill/>
          </a:ln>
        </p:spPr>
      </p:pic>
      <p:sp>
        <p:nvSpPr>
          <p:cNvPr id="123" name="Google Shape;123;p21"/>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Data</a:t>
            </a:r>
            <a:endParaRPr/>
          </a:p>
        </p:txBody>
      </p:sp>
      <p:graphicFrame>
        <p:nvGraphicFramePr>
          <p:cNvPr id="124" name="Google Shape;124;p21"/>
          <p:cNvGraphicFramePr/>
          <p:nvPr/>
        </p:nvGraphicFramePr>
        <p:xfrm>
          <a:off x="3296000" y="0"/>
          <a:ext cx="3000000" cy="3000000"/>
        </p:xfrm>
        <a:graphic>
          <a:graphicData uri="http://schemas.openxmlformats.org/drawingml/2006/table">
            <a:tbl>
              <a:tblPr>
                <a:noFill/>
                <a:tableStyleId>{203C75EA-7519-4BF3-AEBA-FF38D6C5B1B2}</a:tableStyleId>
              </a:tblPr>
              <a:tblGrid>
                <a:gridCol w="731000"/>
                <a:gridCol w="731000"/>
                <a:gridCol w="731000"/>
                <a:gridCol w="731000"/>
                <a:gridCol w="731000"/>
                <a:gridCol w="731000"/>
                <a:gridCol w="731000"/>
                <a:gridCol w="731000"/>
              </a:tblGrid>
              <a:tr h="392625">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Time of Match</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Xp Earned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XP per minute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First Victory?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Premium?</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Division?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Victory?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5950">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0:15:01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4,804.00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319.91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5950">
                <a:tc>
                  <a:txBody>
                    <a:bodyPr/>
                    <a:lstStyle/>
                    <a:p>
                      <a:pPr indent="0" lvl="0" marL="0" rtl="0" algn="r">
                        <a:lnSpc>
                          <a:spcPct val="115000"/>
                        </a:lnSpc>
                        <a:spcBef>
                          <a:spcPts val="0"/>
                        </a:spcBef>
                        <a:spcAft>
                          <a:spcPts val="0"/>
                        </a:spcAft>
                        <a:buNone/>
                      </a:pPr>
                      <a:r>
                        <a:rPr lang="en" sz="1000"/>
                        <a:t>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0:11:18</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5,950.00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526.55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5950">
                <a:tc>
                  <a:txBody>
                    <a:bodyPr/>
                    <a:lstStyle/>
                    <a:p>
                      <a:pPr indent="0" lvl="0" marL="0" rtl="0" algn="r">
                        <a:lnSpc>
                          <a:spcPct val="115000"/>
                        </a:lnSpc>
                        <a:spcBef>
                          <a:spcPts val="0"/>
                        </a:spcBef>
                        <a:spcAft>
                          <a:spcPts val="0"/>
                        </a:spcAft>
                        <a:buNone/>
                      </a:pPr>
                      <a:r>
                        <a:rPr lang="en" sz="1000"/>
                        <a:t>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0:12:44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4,036.00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316.96</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5950">
                <a:tc>
                  <a:txBody>
                    <a:bodyPr/>
                    <a:lstStyle/>
                    <a:p>
                      <a:pPr indent="0" lvl="0" marL="0" rtl="0" algn="r">
                        <a:lnSpc>
                          <a:spcPct val="115000"/>
                        </a:lnSpc>
                        <a:spcBef>
                          <a:spcPts val="0"/>
                        </a:spcBef>
                        <a:spcAft>
                          <a:spcPts val="0"/>
                        </a:spcAft>
                        <a:buNone/>
                      </a:pPr>
                      <a:r>
                        <a:rPr lang="en" sz="1000"/>
                        <a:t>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0:12:41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2,778.00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219.03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5950">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0:12:25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4,334.00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349.05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5950">
                <a:tc>
                  <a:txBody>
                    <a:bodyPr/>
                    <a:lstStyle/>
                    <a:p>
                      <a:pPr indent="0" lvl="0" marL="0" rtl="0" algn="r">
                        <a:lnSpc>
                          <a:spcPct val="115000"/>
                        </a:lnSpc>
                        <a:spcBef>
                          <a:spcPts val="0"/>
                        </a:spcBef>
                        <a:spcAft>
                          <a:spcPts val="0"/>
                        </a:spcAft>
                        <a:buNone/>
                      </a:pPr>
                      <a:r>
                        <a:rPr lang="en" sz="1000"/>
                        <a:t>6</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0:11:59</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5,062.00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422.42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5950">
                <a:tc>
                  <a:txBody>
                    <a:bodyPr/>
                    <a:lstStyle/>
                    <a:p>
                      <a:pPr indent="0" lvl="0" marL="0" rtl="0" algn="r">
                        <a:lnSpc>
                          <a:spcPct val="115000"/>
                        </a:lnSpc>
                        <a:spcBef>
                          <a:spcPts val="0"/>
                        </a:spcBef>
                        <a:spcAft>
                          <a:spcPts val="0"/>
                        </a:spcAft>
                        <a:buNone/>
                      </a:pPr>
                      <a:r>
                        <a:rPr lang="en" sz="1000"/>
                        <a:t>7</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0:11:01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2,909.00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264.05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5950">
                <a:tc>
                  <a:txBody>
                    <a:bodyPr/>
                    <a:lstStyle/>
                    <a:p>
                      <a:pPr indent="0" lvl="0" marL="0" rtl="0" algn="r">
                        <a:lnSpc>
                          <a:spcPct val="115000"/>
                        </a:lnSpc>
                        <a:spcBef>
                          <a:spcPts val="0"/>
                        </a:spcBef>
                        <a:spcAft>
                          <a:spcPts val="0"/>
                        </a:spcAft>
                        <a:buNone/>
                      </a:pPr>
                      <a:r>
                        <a:rPr lang="en" sz="1000"/>
                        <a:t>8</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0:12:54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5,723.00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443.64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5950">
                <a:tc>
                  <a:txBody>
                    <a:bodyPr/>
                    <a:lstStyle/>
                    <a:p>
                      <a:pPr indent="0" lvl="0" marL="0" rtl="0" algn="r">
                        <a:lnSpc>
                          <a:spcPct val="115000"/>
                        </a:lnSpc>
                        <a:spcBef>
                          <a:spcPts val="0"/>
                        </a:spcBef>
                        <a:spcAft>
                          <a:spcPts val="0"/>
                        </a:spcAft>
                        <a:buNone/>
                      </a:pPr>
                      <a:r>
                        <a:rPr lang="en" sz="1000"/>
                        <a:t>9</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0:14:26</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3,804.00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263.56</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5950">
                <a:tc>
                  <a:txBody>
                    <a:bodyPr/>
                    <a:lstStyle/>
                    <a:p>
                      <a:pPr indent="0" lvl="0" marL="0" rtl="0" algn="r">
                        <a:lnSpc>
                          <a:spcPct val="115000"/>
                        </a:lnSpc>
                        <a:spcBef>
                          <a:spcPts val="0"/>
                        </a:spcBef>
                        <a:spcAft>
                          <a:spcPts val="0"/>
                        </a:spcAft>
                        <a:buNone/>
                      </a:pPr>
                      <a:r>
                        <a:rPr lang="en" sz="1000"/>
                        <a:t>10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0:15:46</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9,593.00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608.44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5950">
                <a:tc>
                  <a:txBody>
                    <a:bodyPr/>
                    <a:lstStyle/>
                    <a:p>
                      <a:pPr indent="0" lvl="0" marL="0" rtl="0" algn="r">
                        <a:lnSpc>
                          <a:spcPct val="115000"/>
                        </a:lnSpc>
                        <a:spcBef>
                          <a:spcPts val="0"/>
                        </a:spcBef>
                        <a:spcAft>
                          <a:spcPts val="0"/>
                        </a:spcAft>
                        <a:buNone/>
                      </a:pPr>
                      <a:r>
                        <a:rPr lang="en" sz="1000"/>
                        <a:t>11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0:18:28</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2,837.00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153.63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5950">
                <a:tc>
                  <a:txBody>
                    <a:bodyPr/>
                    <a:lstStyle/>
                    <a:p>
                      <a:pPr indent="0" lvl="0" marL="0" rtl="0" algn="r">
                        <a:lnSpc>
                          <a:spcPct val="115000"/>
                        </a:lnSpc>
                        <a:spcBef>
                          <a:spcPts val="0"/>
                        </a:spcBef>
                        <a:spcAft>
                          <a:spcPts val="0"/>
                        </a:spcAft>
                        <a:buNone/>
                      </a:pPr>
                      <a:r>
                        <a:rPr lang="en" sz="1000"/>
                        <a:t>12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0:13:30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2,523.00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186.89</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5950">
                <a:tc>
                  <a:txBody>
                    <a:bodyPr/>
                    <a:lstStyle/>
                    <a:p>
                      <a:pPr indent="0" lvl="0" marL="0" rtl="0" algn="r">
                        <a:lnSpc>
                          <a:spcPct val="115000"/>
                        </a:lnSpc>
                        <a:spcBef>
                          <a:spcPts val="0"/>
                        </a:spcBef>
                        <a:spcAft>
                          <a:spcPts val="0"/>
                        </a:spcAft>
                        <a:buNone/>
                      </a:pPr>
                      <a:r>
                        <a:rPr lang="en" sz="1000"/>
                        <a:t>13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0:16:39</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5,224.00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313.75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5950">
                <a:tc>
                  <a:txBody>
                    <a:bodyPr/>
                    <a:lstStyle/>
                    <a:p>
                      <a:pPr indent="0" lvl="0" marL="0" rtl="0" algn="r">
                        <a:lnSpc>
                          <a:spcPct val="115000"/>
                        </a:lnSpc>
                        <a:spcBef>
                          <a:spcPts val="0"/>
                        </a:spcBef>
                        <a:spcAft>
                          <a:spcPts val="0"/>
                        </a:spcAft>
                        <a:buNone/>
                      </a:pPr>
                      <a:r>
                        <a:rPr lang="en" sz="1000"/>
                        <a:t>14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0:09:52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5,109.00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517.80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5950">
                <a:tc>
                  <a:txBody>
                    <a:bodyPr/>
                    <a:lstStyle/>
                    <a:p>
                      <a:pPr indent="0" lvl="0" marL="0" rtl="0" algn="r">
                        <a:lnSpc>
                          <a:spcPct val="115000"/>
                        </a:lnSpc>
                        <a:spcBef>
                          <a:spcPts val="0"/>
                        </a:spcBef>
                        <a:spcAft>
                          <a:spcPts val="0"/>
                        </a:spcAft>
                        <a:buNone/>
                      </a:pPr>
                      <a:r>
                        <a:rPr lang="en" sz="1000"/>
                        <a:t>15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0:17:08</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11,973.00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698.81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5950">
                <a:tc>
                  <a:txBody>
                    <a:bodyPr/>
                    <a:lstStyle/>
                    <a:p>
                      <a:pPr indent="0" lvl="0" marL="0" rtl="0" algn="r">
                        <a:lnSpc>
                          <a:spcPct val="115000"/>
                        </a:lnSpc>
                        <a:spcBef>
                          <a:spcPts val="0"/>
                        </a:spcBef>
                        <a:spcAft>
                          <a:spcPts val="0"/>
                        </a:spcAft>
                        <a:buNone/>
                      </a:pPr>
                      <a:r>
                        <a:rPr lang="en" sz="1000"/>
                        <a:t>16</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0:13:13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5,530.00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418.41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5950">
                <a:tc>
                  <a:txBody>
                    <a:bodyPr/>
                    <a:lstStyle/>
                    <a:p>
                      <a:pPr indent="0" lvl="0" marL="0" rtl="0" algn="r">
                        <a:lnSpc>
                          <a:spcPct val="115000"/>
                        </a:lnSpc>
                        <a:spcBef>
                          <a:spcPts val="0"/>
                        </a:spcBef>
                        <a:spcAft>
                          <a:spcPts val="0"/>
                        </a:spcAft>
                        <a:buNone/>
                      </a:pPr>
                      <a:r>
                        <a:rPr lang="en" sz="1000"/>
                        <a:t>17</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0:12:46</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4,806.00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376.45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5950">
                <a:tc>
                  <a:txBody>
                    <a:bodyPr/>
                    <a:lstStyle/>
                    <a:p>
                      <a:pPr indent="0" lvl="0" marL="0" rtl="0" algn="r">
                        <a:lnSpc>
                          <a:spcPct val="115000"/>
                        </a:lnSpc>
                        <a:spcBef>
                          <a:spcPts val="0"/>
                        </a:spcBef>
                        <a:spcAft>
                          <a:spcPts val="0"/>
                        </a:spcAft>
                        <a:buNone/>
                      </a:pPr>
                      <a:r>
                        <a:rPr lang="en" sz="1000"/>
                        <a:t>18</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0:17:06</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6,841.00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400.06</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5950">
                <a:tc>
                  <a:txBody>
                    <a:bodyPr/>
                    <a:lstStyle/>
                    <a:p>
                      <a:pPr indent="0" lvl="0" marL="0" rtl="0" algn="r">
                        <a:lnSpc>
                          <a:spcPct val="115000"/>
                        </a:lnSpc>
                        <a:spcBef>
                          <a:spcPts val="0"/>
                        </a:spcBef>
                        <a:spcAft>
                          <a:spcPts val="0"/>
                        </a:spcAft>
                        <a:buNone/>
                      </a:pPr>
                      <a:r>
                        <a:rPr lang="en" sz="1000"/>
                        <a:t>19</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0:11:07</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7,232.00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650.55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5950">
                <a:tc>
                  <a:txBody>
                    <a:bodyPr/>
                    <a:lstStyle/>
                    <a:p>
                      <a:pPr indent="0" lvl="0" marL="0" rtl="0" algn="r">
                        <a:lnSpc>
                          <a:spcPct val="115000"/>
                        </a:lnSpc>
                        <a:spcBef>
                          <a:spcPts val="0"/>
                        </a:spcBef>
                        <a:spcAft>
                          <a:spcPts val="0"/>
                        </a:spcAft>
                        <a:buNone/>
                      </a:pPr>
                      <a:r>
                        <a:rPr lang="en" sz="1000"/>
                        <a:t>20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0:19:04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4,027.00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211.21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5950">
                <a:tc>
                  <a:txBody>
                    <a:bodyPr/>
                    <a:lstStyle/>
                    <a:p>
                      <a:pPr indent="0" lvl="0" marL="0" rtl="0" algn="r">
                        <a:lnSpc>
                          <a:spcPct val="115000"/>
                        </a:lnSpc>
                        <a:spcBef>
                          <a:spcPts val="0"/>
                        </a:spcBef>
                        <a:spcAft>
                          <a:spcPts val="0"/>
                        </a:spcAft>
                        <a:buNone/>
                      </a:pPr>
                      <a:r>
                        <a:rPr lang="en" sz="1000"/>
                        <a:t>21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0:11:17</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4,975.00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440.92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5950">
                <a:tc>
                  <a:txBody>
                    <a:bodyPr/>
                    <a:lstStyle/>
                    <a:p>
                      <a:pPr indent="0" lvl="0" marL="0" rtl="0" algn="r">
                        <a:lnSpc>
                          <a:spcPct val="115000"/>
                        </a:lnSpc>
                        <a:spcBef>
                          <a:spcPts val="0"/>
                        </a:spcBef>
                        <a:spcAft>
                          <a:spcPts val="0"/>
                        </a:spcAft>
                        <a:buNone/>
                      </a:pPr>
                      <a:r>
                        <a:rPr lang="en" sz="1000"/>
                        <a:t>22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0:12:13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1,939.00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158.72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125" name="Google Shape;125;p21"/>
          <p:cNvSpPr txBox="1"/>
          <p:nvPr/>
        </p:nvSpPr>
        <p:spPr>
          <a:xfrm>
            <a:off x="179750" y="1901150"/>
            <a:ext cx="3594900" cy="30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1"/>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Length of the time the ship was in battle (unusable)</a:t>
            </a:r>
            <a:endParaRPr/>
          </a:p>
          <a:p>
            <a:pPr indent="0" lvl="0" marL="0" rtl="0" algn="l">
              <a:spcBef>
                <a:spcPts val="1600"/>
              </a:spcBef>
              <a:spcAft>
                <a:spcPts val="0"/>
              </a:spcAft>
              <a:buNone/>
            </a:pPr>
            <a:r>
              <a:rPr lang="en"/>
              <a:t>XP earned per match</a:t>
            </a:r>
            <a:endParaRPr/>
          </a:p>
          <a:p>
            <a:pPr indent="0" lvl="0" marL="0" rtl="0" algn="l">
              <a:spcBef>
                <a:spcPts val="1600"/>
              </a:spcBef>
              <a:spcAft>
                <a:spcPts val="0"/>
              </a:spcAft>
              <a:buNone/>
            </a:pPr>
            <a:r>
              <a:rPr lang="en"/>
              <a:t>XP earned per minute of match</a:t>
            </a:r>
            <a:endParaRPr/>
          </a:p>
          <a:p>
            <a:pPr indent="0" lvl="0" marL="0" rtl="0" algn="l">
              <a:spcBef>
                <a:spcPts val="1600"/>
              </a:spcBef>
              <a:spcAft>
                <a:spcPts val="1600"/>
              </a:spcAft>
              <a:buNone/>
            </a:pPr>
            <a:r>
              <a:rPr lang="en"/>
              <a:t>Potential Modifiers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